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6" r:id="rId5"/>
  </p:sldMasterIdLst>
  <p:notesMasterIdLst>
    <p:notesMasterId r:id="rId27"/>
  </p:notesMasterIdLst>
  <p:sldIdLst>
    <p:sldId id="264" r:id="rId6"/>
    <p:sldId id="3964" r:id="rId7"/>
    <p:sldId id="2147327175" r:id="rId8"/>
    <p:sldId id="2147327176" r:id="rId9"/>
    <p:sldId id="2147327177" r:id="rId10"/>
    <p:sldId id="2147327178" r:id="rId11"/>
    <p:sldId id="266" r:id="rId12"/>
    <p:sldId id="265" r:id="rId13"/>
    <p:sldId id="261" r:id="rId14"/>
    <p:sldId id="267" r:id="rId15"/>
    <p:sldId id="268" r:id="rId16"/>
    <p:sldId id="2147327179" r:id="rId17"/>
    <p:sldId id="292" r:id="rId18"/>
    <p:sldId id="293" r:id="rId19"/>
    <p:sldId id="288" r:id="rId20"/>
    <p:sldId id="3966" r:id="rId21"/>
    <p:sldId id="3967" r:id="rId22"/>
    <p:sldId id="2147327173" r:id="rId23"/>
    <p:sldId id="2147327174" r:id="rId24"/>
    <p:sldId id="274" r:id="rId25"/>
    <p:sldId id="29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32" userDrawn="1">
          <p15:clr>
            <a:srgbClr val="A4A3A4"/>
          </p15:clr>
        </p15:guide>
        <p15:guide id="2" pos="5136"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0FA356-1CEE-2D08-4D53-FD988048D40D}" name="aadams@auction.com" initials="aa" userId="S::urn:spo:guest#aadams@auction.com::" providerId="AD"/>
  <p188:author id="{40DCC8FE-7BBB-D1BB-7FBD-E1DDE0A9E224}" name="Wynne, Susan" initials="WS" userId="S::SWynne@komen.org::3204f1ce-c958-43f6-9e34-ea2e56fd7f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52639E-17FF-40D0-8072-F3C288FAC09A}" v="120" dt="2023-08-11T12:33:31.1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57" autoAdjust="0"/>
  </p:normalViewPr>
  <p:slideViewPr>
    <p:cSldViewPr snapToGrid="0">
      <p:cViewPr varScale="1">
        <p:scale>
          <a:sx n="85" d="100"/>
          <a:sy n="85" d="100"/>
        </p:scale>
        <p:origin x="552" y="66"/>
      </p:cViewPr>
      <p:guideLst>
        <p:guide pos="2832"/>
        <p:guide pos="5136"/>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121538-25BB-F746-92B8-4D1E69990613}" type="datetimeFigureOut">
              <a:rPr lang="en-US" smtClean="0"/>
              <a:t>2/27/2025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BE3B53-5426-B740-AA16-FB3C0AA98A20}" type="slidenum">
              <a:rPr lang="en-US" smtClean="0"/>
              <a:t>‹#›</a:t>
            </a:fld>
            <a:endParaRPr lang="en-US"/>
          </a:p>
        </p:txBody>
      </p:sp>
    </p:spTree>
    <p:extLst>
      <p:ext uri="{BB962C8B-B14F-4D97-AF65-F5344CB8AC3E}">
        <p14:creationId xmlns:p14="http://schemas.microsoft.com/office/powerpoint/2010/main" val="1613231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Calibri" panose="020F0502020204030204" pitchFamily="34" charset="0"/>
              </a:rPr>
              <a:t>I’m Susan Wynne and so happy to be here to join you today. I think I have the best job in the world, as I get to work with companies like auction.com to help find ways to engage their employees in causes that matter to them. Like many of you, I have a personal connection to breast cancer, and got involved with Komen after I lost my best friend to metastatic breast cancer 16 years ago. Because of Komen’s research, she got more time with her young daughters and husband, and now, her girls who are now young adults, have much better treatment options should they ever receive a breast cancer diagnosis. </a:t>
            </a:r>
            <a:endParaRPr lang="en-US"/>
          </a:p>
        </p:txBody>
      </p:sp>
      <p:sp>
        <p:nvSpPr>
          <p:cNvPr id="4" name="Slide Number Placeholder 3"/>
          <p:cNvSpPr>
            <a:spLocks noGrp="1"/>
          </p:cNvSpPr>
          <p:nvPr>
            <p:ph type="sldNum" sz="quarter" idx="5"/>
          </p:nvPr>
        </p:nvSpPr>
        <p:spPr/>
        <p:txBody>
          <a:bodyPr/>
          <a:lstStyle/>
          <a:p>
            <a:fld id="{25BE3B53-5426-B740-AA16-FB3C0AA98A20}" type="slidenum">
              <a:rPr lang="en-US" smtClean="0"/>
              <a:t>2</a:t>
            </a:fld>
            <a:endParaRPr lang="en-US"/>
          </a:p>
        </p:txBody>
      </p:sp>
    </p:spTree>
    <p:extLst>
      <p:ext uri="{BB962C8B-B14F-4D97-AF65-F5344CB8AC3E}">
        <p14:creationId xmlns:p14="http://schemas.microsoft.com/office/powerpoint/2010/main" val="3076296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BE3B53-5426-B740-AA16-FB3C0AA98A20}" type="slidenum">
              <a:rPr lang="en-US" smtClean="0"/>
              <a:t>7</a:t>
            </a:fld>
            <a:endParaRPr lang="en-US"/>
          </a:p>
        </p:txBody>
      </p:sp>
    </p:spTree>
    <p:extLst>
      <p:ext uri="{BB962C8B-B14F-4D97-AF65-F5344CB8AC3E}">
        <p14:creationId xmlns:p14="http://schemas.microsoft.com/office/powerpoint/2010/main" val="3237646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latin typeface="+mn-lt"/>
                <a:cs typeface="Calibri"/>
              </a:rPr>
              <a:t>To achieve our</a:t>
            </a:r>
            <a:r>
              <a:rPr lang="en-US" b="1">
                <a:cs typeface="Calibri"/>
              </a:rPr>
              <a:t> mission, Komen is</a:t>
            </a:r>
            <a:r>
              <a:rPr lang="en-US" sz="1200" b="1">
                <a:latin typeface="+mn-lt"/>
                <a:cs typeface="Calibri"/>
              </a:rPr>
              <a:t> focused on two strategic imperatives that highlight broad needs Komen is focused on to achieve our mission:</a:t>
            </a:r>
            <a:r>
              <a:rPr lang="en-US" b="1">
                <a:cs typeface="Calibri"/>
              </a:rPr>
              <a:t> </a:t>
            </a:r>
          </a:p>
          <a:p>
            <a:endParaRPr lang="en-US" sz="1200" b="1">
              <a:latin typeface="+mn-lt"/>
              <a:cs typeface="Calibri"/>
            </a:endParaRPr>
          </a:p>
          <a:p>
            <a:pPr marL="0" indent="0">
              <a:buNone/>
            </a:pPr>
            <a:r>
              <a:rPr kumimoji="0" lang="en-US" sz="1200" b="0" i="0" u="none" strike="noStrike" kern="1200" cap="none" spc="0" normalizeH="0" baseline="0" noProof="0">
                <a:ln>
                  <a:noFill/>
                </a:ln>
                <a:solidFill>
                  <a:srgbClr val="000000"/>
                </a:solidFill>
                <a:effectLst/>
                <a:uLnTx/>
                <a:uFillTx/>
                <a:latin typeface="Gotham Book"/>
                <a:cs typeface="Arial" panose="020B0604020202020204" pitchFamily="34" charset="0"/>
              </a:rPr>
              <a:t>The first is to “conquer aggressive and deadly breast cancers to help people live longer, better lives</a:t>
            </a:r>
            <a:r>
              <a:rPr kumimoji="0" lang="en-US" sz="1200" b="0" i="0" u="none" strike="noStrike" kern="1200" cap="none" spc="0" normalizeH="0" baseline="0" noProof="0">
                <a:ln>
                  <a:noFill/>
                </a:ln>
                <a:solidFill>
                  <a:srgbClr val="000000"/>
                </a:solidFill>
                <a:effectLst/>
                <a:uLnTx/>
                <a:uFillTx/>
                <a:latin typeface="Gotham Book"/>
                <a:cs typeface="Calibri"/>
              </a:rPr>
              <a:t>.”</a:t>
            </a:r>
            <a:r>
              <a:rPr kumimoji="0" lang="en-US" sz="1200" b="0" i="0" u="none" strike="noStrike" kern="1200" cap="none" spc="0" normalizeH="0" baseline="0" noProof="0">
                <a:ln>
                  <a:noFill/>
                </a:ln>
                <a:solidFill>
                  <a:srgbClr val="000000"/>
                </a:solidFill>
                <a:effectLst/>
                <a:uLnTx/>
                <a:uFillTx/>
                <a:latin typeface="+mn-lt"/>
                <a:cs typeface="Calibri"/>
              </a:rPr>
              <a:t>  This work directly affects those living with metastatic or stage 4 breast cancer and </a:t>
            </a:r>
            <a:r>
              <a:rPr kumimoji="0" lang="en-US" sz="1200" b="0" i="0" u="none" strike="noStrike" kern="1200" cap="none" spc="0" normalizeH="0" baseline="0" noProof="0">
                <a:ln>
                  <a:noFill/>
                </a:ln>
                <a:solidFill>
                  <a:srgbClr val="E3499C"/>
                </a:solidFill>
                <a:effectLst/>
                <a:uLnTx/>
                <a:uFillTx/>
                <a:latin typeface="Segoe Print" panose="02000600000000000000" pitchFamily="2" charset="0"/>
                <a:ea typeface="+mn-ea"/>
                <a:cs typeface="+mn-cs"/>
              </a:rPr>
              <a:t>those who experience an unexpected late-stage diagnosis or recurrence.</a:t>
            </a:r>
            <a:endParaRPr kumimoji="0" lang="en-US" sz="1200" b="0" i="0" u="none" strike="noStrike" kern="1200" cap="none" spc="0" normalizeH="0" baseline="0" noProof="0">
              <a:ln>
                <a:noFill/>
              </a:ln>
              <a:solidFill>
                <a:srgbClr val="000000"/>
              </a:solidFill>
              <a:effectLst/>
              <a:uLnTx/>
              <a:uFillTx/>
              <a:latin typeface="+mn-lt"/>
              <a:cs typeface="Calibri"/>
            </a:endParaRPr>
          </a:p>
          <a:p>
            <a:pPr marL="457200" lvl="1" indent="0">
              <a:buNone/>
            </a:pPr>
            <a:endParaRPr lang="en-US" sz="120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mn-lt"/>
                <a:cs typeface="Calibri"/>
              </a:rPr>
              <a:t>The second strategic imperative is to “ensure all people receive the care they need and achieve health equity.”</a:t>
            </a:r>
            <a:r>
              <a:rPr lang="en-US">
                <a:cs typeface="Calibri"/>
              </a:rPr>
              <a:t> Here we are working on initiatives that help people overcome barriers that result in breast cancer disparities.  For example, Black women in the US are about 40% more likely to die of breast cancer than their white counterparts.  Disparities also exist with the Hispanic and Latino/a community, LGBTQ+ community and people in rural communities, for example, so we design our work with the </a:t>
            </a:r>
            <a:r>
              <a:rPr kumimoji="0" lang="en-US" sz="1200" b="0" i="0" u="none" strike="noStrike" kern="1200" cap="none" spc="0" normalizeH="0" baseline="0" noProof="0">
                <a:ln>
                  <a:noFill/>
                </a:ln>
                <a:solidFill>
                  <a:srgbClr val="E3499C"/>
                </a:solidFill>
                <a:effectLst/>
                <a:uLnTx/>
                <a:uFillTx/>
                <a:latin typeface="Segoe Print" panose="02000600000000000000" pitchFamily="2" charset="0"/>
                <a:ea typeface="+mn-ea"/>
                <a:cs typeface="+mn-cs"/>
              </a:rPr>
              <a:t>understanding that specific communities need additional help and care.</a:t>
            </a:r>
          </a:p>
          <a:p>
            <a:endParaRPr lang="en-US"/>
          </a:p>
        </p:txBody>
      </p:sp>
      <p:sp>
        <p:nvSpPr>
          <p:cNvPr id="4" name="Slide Number Placeholder 3"/>
          <p:cNvSpPr>
            <a:spLocks noGrp="1"/>
          </p:cNvSpPr>
          <p:nvPr>
            <p:ph type="sldNum" sz="quarter" idx="5"/>
          </p:nvPr>
        </p:nvSpPr>
        <p:spPr/>
        <p:txBody>
          <a:bodyPr/>
          <a:lstStyle/>
          <a:p>
            <a:fld id="{25BE3B53-5426-B740-AA16-FB3C0AA98A20}" type="slidenum">
              <a:rPr lang="en-US" smtClean="0"/>
              <a:t>9</a:t>
            </a:fld>
            <a:endParaRPr lang="en-US"/>
          </a:p>
        </p:txBody>
      </p:sp>
    </p:spTree>
    <p:extLst>
      <p:ext uri="{BB962C8B-B14F-4D97-AF65-F5344CB8AC3E}">
        <p14:creationId xmlns:p14="http://schemas.microsoft.com/office/powerpoint/2010/main" val="3329081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other breast cancer organizations focus on a narrow aspect of the fight, Komen stands alone in the breadth of its work and its ability to impact millions of people annually. </a:t>
            </a:r>
            <a:r>
              <a:rPr lang="en-US" sz="1200">
                <a:latin typeface="Calibri"/>
                <a:ea typeface="Times New Roman" panose="02020603050405020304" pitchFamily="18" charset="0"/>
                <a:cs typeface="Calibri"/>
              </a:rPr>
              <a:t>Komen is the only breast cancer organization taking a comprehensive 360-degree approach to fight breast cancer. </a:t>
            </a:r>
          </a:p>
          <a:p>
            <a:endParaRPr lang="en-US" sz="1200">
              <a:latin typeface="Calibri"/>
              <a:ea typeface="Times New Roman" panose="02020603050405020304" pitchFamily="18" charset="0"/>
              <a:cs typeface="Calibri"/>
            </a:endParaRPr>
          </a:p>
          <a:p>
            <a:r>
              <a:rPr lang="en-US" sz="1200">
                <a:latin typeface="Calibri"/>
                <a:ea typeface="Times New Roman" panose="02020603050405020304" pitchFamily="18" charset="0"/>
                <a:cs typeface="Calibri"/>
              </a:rPr>
              <a:t>I want to highlight some of our recent accomplishments that spotlight the work we’re doing in these areas:</a:t>
            </a:r>
          </a:p>
          <a:p>
            <a:endParaRPr lang="en-US" sz="1200">
              <a:latin typeface="Calibri"/>
              <a:ea typeface="Times New Roman" panose="02020603050405020304" pitchFamily="18" charset="0"/>
              <a:cs typeface="Calibri"/>
            </a:endParaRPr>
          </a:p>
          <a:p>
            <a:pPr marL="0" marR="0">
              <a:spcBef>
                <a:spcPts val="0"/>
              </a:spcBef>
              <a:spcAft>
                <a:spcPts val="0"/>
              </a:spcAft>
            </a:pPr>
            <a:r>
              <a:rPr lang="en-US" sz="1800">
                <a:effectLst/>
                <a:latin typeface="Calibri" panose="020F0502020204030204" pitchFamily="34" charset="0"/>
                <a:ea typeface="Calibri" panose="020F0502020204030204" pitchFamily="34" charset="0"/>
              </a:rPr>
              <a:t>-Established an entirely virtual patient care center and provided over 100,000 services to people across the country, including patient navigation, emotional support, referrals to local resources, financial assistance, and more  </a:t>
            </a:r>
          </a:p>
          <a:p>
            <a:pPr marL="0" marR="0">
              <a:spcBef>
                <a:spcPts val="0"/>
              </a:spcBef>
              <a:spcAft>
                <a:spcPts val="0"/>
              </a:spcAft>
            </a:pPr>
            <a:r>
              <a:rPr lang="en-US" sz="1800">
                <a:effectLst/>
                <a:latin typeface="Calibri" panose="020F0502020204030204" pitchFamily="34" charset="0"/>
                <a:ea typeface="Calibri" panose="020F0502020204030204" pitchFamily="34" charset="0"/>
              </a:rPr>
              <a:t>-Educated millions of individuals about breast cancer risk, screening, diagnosis and treatment where they live, work, play and pray</a:t>
            </a:r>
          </a:p>
          <a:p>
            <a:pPr marL="0" marR="0">
              <a:spcBef>
                <a:spcPts val="0"/>
              </a:spcBef>
              <a:spcAft>
                <a:spcPts val="0"/>
              </a:spcAft>
            </a:pPr>
            <a:r>
              <a:rPr lang="en-US" sz="1800">
                <a:effectLst/>
                <a:latin typeface="Calibri" panose="020F0502020204030204" pitchFamily="34" charset="0"/>
                <a:ea typeface="Calibri" panose="020F0502020204030204" pitchFamily="34" charset="0"/>
              </a:rPr>
              <a:t>-</a:t>
            </a:r>
            <a:r>
              <a:rPr lang="en-US" sz="1800">
                <a:effectLst/>
                <a:highlight>
                  <a:srgbClr val="FFFF00"/>
                </a:highlight>
                <a:latin typeface="Calibri" panose="020F0502020204030204" pitchFamily="34" charset="0"/>
                <a:ea typeface="Calibri" panose="020F0502020204030204" pitchFamily="34" charset="0"/>
              </a:rPr>
              <a:t>Invested $100 million </a:t>
            </a:r>
            <a:r>
              <a:rPr lang="en-US" sz="1800">
                <a:effectLst/>
                <a:latin typeface="Calibri" panose="020F0502020204030204" pitchFamily="34" charset="0"/>
                <a:ea typeface="Calibri" panose="020F0502020204030204" pitchFamily="34" charset="0"/>
              </a:rPr>
              <a:t>in research, including for 176 research grants and 59 clinical trials focused on conquering metastatic and aggressive breast cancers, advancing personalized breast care, and eliminating breast cancer disparities to save lives </a:t>
            </a:r>
          </a:p>
          <a:p>
            <a:pPr marL="0" marR="0">
              <a:spcBef>
                <a:spcPts val="0"/>
              </a:spcBef>
              <a:spcAft>
                <a:spcPts val="0"/>
              </a:spcAft>
            </a:pPr>
            <a:r>
              <a:rPr lang="en-US" sz="1800">
                <a:effectLst/>
                <a:latin typeface="Calibri" panose="020F0502020204030204" pitchFamily="34" charset="0"/>
                <a:ea typeface="Calibri" panose="020F0502020204030204" pitchFamily="34" charset="0"/>
              </a:rPr>
              <a:t>-Developed and launched </a:t>
            </a:r>
            <a:r>
              <a:rPr lang="en-US" sz="1800" err="1">
                <a:effectLst/>
                <a:latin typeface="Calibri" panose="020F0502020204030204" pitchFamily="34" charset="0"/>
                <a:ea typeface="Calibri" panose="020F0502020204030204" pitchFamily="34" charset="0"/>
              </a:rPr>
              <a:t>ShareForCures</a:t>
            </a:r>
            <a:r>
              <a:rPr lang="en-US" sz="1800">
                <a:effectLst/>
                <a:latin typeface="Calibri" panose="020F0502020204030204" pitchFamily="34" charset="0"/>
                <a:ea typeface="Calibri" panose="020F0502020204030204" pitchFamily="34" charset="0"/>
              </a:rPr>
              <a:t>, a national “direct-to-consumer” breast cancer research registry, which aims to be the most inclusive, diverse real-world database available to accelerate research progress</a:t>
            </a:r>
          </a:p>
          <a:p>
            <a:pPr marL="0" marR="0">
              <a:spcBef>
                <a:spcPts val="0"/>
              </a:spcBef>
              <a:spcAft>
                <a:spcPts val="0"/>
              </a:spcAft>
            </a:pPr>
            <a:r>
              <a:rPr lang="en-US" sz="1800">
                <a:effectLst/>
                <a:latin typeface="Calibri" panose="020F0502020204030204" pitchFamily="34" charset="0"/>
                <a:ea typeface="Calibri" panose="020F0502020204030204" pitchFamily="34" charset="0"/>
              </a:rPr>
              <a:t>-Created the Center for Public Policy to expand volunteer advocacy efforts in support of policies that protect patients’ access to high quality care and alleviate financial burden. </a:t>
            </a:r>
          </a:p>
          <a:p>
            <a:pPr marL="0" marR="0">
              <a:spcBef>
                <a:spcPts val="0"/>
              </a:spcBef>
              <a:spcAft>
                <a:spcPts val="0"/>
              </a:spcAft>
            </a:pPr>
            <a:r>
              <a:rPr lang="en-US" sz="1800">
                <a:effectLst/>
                <a:latin typeface="Calibri" panose="020F0502020204030204" pitchFamily="34" charset="0"/>
                <a:ea typeface="Calibri" panose="020F0502020204030204" pitchFamily="34" charset="0"/>
              </a:rPr>
              <a:t> </a:t>
            </a:r>
          </a:p>
          <a:p>
            <a:endParaRPr lang="en-US"/>
          </a:p>
        </p:txBody>
      </p:sp>
      <p:sp>
        <p:nvSpPr>
          <p:cNvPr id="4" name="Slide Number Placeholder 3"/>
          <p:cNvSpPr>
            <a:spLocks noGrp="1"/>
          </p:cNvSpPr>
          <p:nvPr>
            <p:ph type="sldNum" sz="quarter" idx="5"/>
          </p:nvPr>
        </p:nvSpPr>
        <p:spPr/>
        <p:txBody>
          <a:bodyPr/>
          <a:lstStyle/>
          <a:p>
            <a:fld id="{25BE3B53-5426-B740-AA16-FB3C0AA98A20}" type="slidenum">
              <a:rPr lang="en-US" smtClean="0"/>
              <a:t>11</a:t>
            </a:fld>
            <a:endParaRPr lang="en-US"/>
          </a:p>
        </p:txBody>
      </p:sp>
    </p:spTree>
    <p:extLst>
      <p:ext uri="{BB962C8B-B14F-4D97-AF65-F5344CB8AC3E}">
        <p14:creationId xmlns:p14="http://schemas.microsoft.com/office/powerpoint/2010/main" val="1181717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ts val="2285"/>
              </a:lnSpc>
              <a:spcBef>
                <a:spcPts val="0"/>
              </a:spcBef>
              <a:spcAft>
                <a:spcPts val="1200"/>
              </a:spcAft>
            </a:pPr>
            <a:r>
              <a:rPr lang="en-US" sz="1800">
                <a:effectLst/>
                <a:latin typeface="Calibri" panose="020F0502020204030204" pitchFamily="34" charset="0"/>
                <a:ea typeface="Times New Roman" panose="02020603050405020304" pitchFamily="18" charset="0"/>
              </a:rPr>
              <a:t>we know, that even if you’re a pro fundraiser or have never fundraised before, that if you do these things you’ll set yourself up for success!</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rPr>
              <a:t>Set your personal goal or share what you’ve already raised. </a:t>
            </a:r>
            <a:r>
              <a:rPr lang="en-US" sz="1800">
                <a:solidFill>
                  <a:srgbClr val="000000"/>
                </a:solidFill>
                <a:effectLst/>
                <a:latin typeface="Calibri" panose="020F0502020204030204" pitchFamily="34" charset="0"/>
                <a:ea typeface="Calibri" panose="020F0502020204030204" pitchFamily="34" charset="0"/>
              </a:rPr>
              <a:t>A goal gives you something to reach for while fundraising. You can measure your progress against this amount and celebrate your accomplishments! If you reach the goal, you can always raise it and work toward a new target.</a:t>
            </a:r>
            <a:endParaRPr lang="en-US" sz="1800">
              <a:effectLst/>
              <a:latin typeface="Calibri" panose="020F0502020204030204" pitchFamily="34" charset="0"/>
              <a:ea typeface="Calibri" panose="020F0502020204030204" pitchFamily="34" charset="0"/>
            </a:endParaRPr>
          </a:p>
          <a:p>
            <a:pPr marL="342900" marR="0" lvl="0" indent="-342900">
              <a:lnSpc>
                <a:spcPct val="107000"/>
              </a:lnSpc>
              <a:spcBef>
                <a:spcPts val="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rPr>
              <a:t>Make a personal donation to kick-off your fundraising and encourage your friends and family to match it. </a:t>
            </a:r>
            <a:r>
              <a:rPr lang="en-US" sz="1800">
                <a:solidFill>
                  <a:srgbClr val="000000"/>
                </a:solidFill>
                <a:effectLst/>
                <a:latin typeface="Calibri" panose="020F0502020204030204" pitchFamily="34" charset="0"/>
                <a:ea typeface="Calibri" panose="020F0502020204030204" pitchFamily="34" charset="0"/>
              </a:rPr>
              <a:t>It shows your commitment and investment in the cause and sets a great example for teammates and donors! </a:t>
            </a:r>
            <a:endParaRPr lang="en-US" sz="1800">
              <a:effectLst/>
              <a:latin typeface="Calibri" panose="020F0502020204030204" pitchFamily="34" charset="0"/>
              <a:ea typeface="Calibri" panose="020F0502020204030204" pitchFamily="34" charset="0"/>
            </a:endParaRPr>
          </a:p>
          <a:p>
            <a:pPr marL="342900" marR="0" lvl="0" indent="-342900" algn="l">
              <a:lnSpc>
                <a:spcPts val="2285"/>
              </a:lnSpc>
              <a:spcBef>
                <a:spcPts val="0"/>
              </a:spcBef>
              <a:spcAft>
                <a:spcPts val="1200"/>
              </a:spcAft>
              <a:buFont typeface="Symbol" panose="05050102010706020507" pitchFamily="18" charset="2"/>
              <a:buChar char=""/>
            </a:pPr>
            <a:r>
              <a:rPr lang="en-US" sz="1800">
                <a:effectLst/>
                <a:latin typeface="Calibri" panose="020F0502020204030204" pitchFamily="34" charset="0"/>
                <a:ea typeface="Times New Roman" panose="02020603050405020304" pitchFamily="18" charset="0"/>
              </a:rPr>
              <a:t>Download the apps (MORE THAN PINK Walk, SGK Race, Susan G. Komen), this is a great tool that you can use to easily reach out to your contacts and ask for donations, thank your donors, and keep track of all your progress! The app helps you fundraise on-the-go and track your progress, as well as track your steps as part of the race and walk community and learn more about our mission to end breast cancer and earn badges along the way!</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rPr>
              <a:t>You can set up a Facebook fundraiser from your fundraising page or the app! Connecting your fundraiser to Facebook is a great way to maximize your fundraising, and participants who do raise 10x more! The progress on your Facebook Fundraiser will stay in sync with the progress on your fundraising page. Invite ALL of your friends on Facebook, even those that you don’t interact with regularly and make sure to share the fundraiser on your page regularly</a:t>
            </a: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rPr>
              <a:t>And finally, One of the most compelling ways to show your commitment is by sharing a story on your personal fundraising page. Whatever brought you to the More Than Pink Walk your story is unique. Your WHY is an important way for you to share your message with potential donors. Give us a peek into what made you decide to participate and fundraise. Give yourself permission to share as much or as little as you want. When we share our own experiences, it brings others into your world and inspires them to take action too! </a:t>
            </a:r>
          </a:p>
          <a:p>
            <a:endParaRPr lang="en-US"/>
          </a:p>
        </p:txBody>
      </p:sp>
      <p:sp>
        <p:nvSpPr>
          <p:cNvPr id="4" name="Slide Number Placeholder 3"/>
          <p:cNvSpPr>
            <a:spLocks noGrp="1"/>
          </p:cNvSpPr>
          <p:nvPr>
            <p:ph type="sldNum" sz="quarter" idx="5"/>
          </p:nvPr>
        </p:nvSpPr>
        <p:spPr/>
        <p:txBody>
          <a:bodyPr/>
          <a:lstStyle/>
          <a:p>
            <a:fld id="{25BE3B53-5426-B740-AA16-FB3C0AA98A20}" type="slidenum">
              <a:rPr lang="en-US" smtClean="0"/>
              <a:t>16</a:t>
            </a:fld>
            <a:endParaRPr lang="en-US"/>
          </a:p>
        </p:txBody>
      </p:sp>
    </p:spTree>
    <p:extLst>
      <p:ext uri="{BB962C8B-B14F-4D97-AF65-F5344CB8AC3E}">
        <p14:creationId xmlns:p14="http://schemas.microsoft.com/office/powerpoint/2010/main" val="1496102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BE3B53-5426-B740-AA16-FB3C0AA98A20}" type="slidenum">
              <a:rPr lang="en-US" smtClean="0"/>
              <a:t>17</a:t>
            </a:fld>
            <a:endParaRPr lang="en-US"/>
          </a:p>
        </p:txBody>
      </p:sp>
    </p:spTree>
    <p:extLst>
      <p:ext uri="{BB962C8B-B14F-4D97-AF65-F5344CB8AC3E}">
        <p14:creationId xmlns:p14="http://schemas.microsoft.com/office/powerpoint/2010/main" val="170541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rPr>
              <a:t>We have a wide variety of tools that you can access to help you fundraise. The information you see here can be found on your event’s website under the “Fundraise for the Race or walk tab” I want to call out the social media toolkit specifically, where you’ll find template posts that you can just copy and paste or customize as well as images that can be shared on any social platforms you use.</a:t>
            </a:r>
            <a:endParaRPr lang="en-US" sz="18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25BE3B53-5426-B740-AA16-FB3C0AA98A20}" type="slidenum">
              <a:rPr lang="en-US" smtClean="0"/>
              <a:t>18</a:t>
            </a:fld>
            <a:endParaRPr lang="en-US"/>
          </a:p>
        </p:txBody>
      </p:sp>
    </p:spTree>
    <p:extLst>
      <p:ext uri="{BB962C8B-B14F-4D97-AF65-F5344CB8AC3E}">
        <p14:creationId xmlns:p14="http://schemas.microsoft.com/office/powerpoint/2010/main" val="1943110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u="none" strike="noStrike">
                <a:solidFill>
                  <a:srgbClr val="000000"/>
                </a:solidFill>
                <a:effectLst/>
                <a:latin typeface="Calibri" panose="020F0502020204030204" pitchFamily="34" charset="0"/>
              </a:rPr>
              <a:t>The funds you raise through your team allow us to do the serious and impactful work we do each and every day, but that doesn’t mean we can’t have fun and celebrate all we accomplish along the way. </a:t>
            </a:r>
            <a:r>
              <a:rPr lang="en-US" sz="1800" b="1" i="0" u="sng">
                <a:solidFill>
                  <a:srgbClr val="000000"/>
                </a:solidFill>
                <a:effectLst/>
                <a:latin typeface="Calibri" panose="020F0502020204030204" pitchFamily="34" charset="0"/>
              </a:rPr>
              <a:t> </a:t>
            </a:r>
          </a:p>
          <a:p>
            <a:pPr algn="l" rtl="0" fontAlgn="base">
              <a:buFont typeface="Arial" panose="020B0604020202020204" pitchFamily="34" charset="0"/>
              <a:buChar char="•"/>
            </a:pPr>
            <a:r>
              <a:rPr lang="en-US" sz="1800" b="0" i="0" u="none" strike="noStrike">
                <a:solidFill>
                  <a:srgbClr val="000000"/>
                </a:solidFill>
                <a:effectLst/>
                <a:latin typeface="Calibri" panose="020F0502020204030204" pitchFamily="34" charset="0"/>
              </a:rPr>
              <a:t>Your coworkers will be your biggest cheerleaders, and will be excited to celebrate all the milestones, big and small! So speak up and brag a little! You know you want to!</a:t>
            </a:r>
            <a:r>
              <a:rPr lang="en-US" sz="1800" b="1" i="0" u="sng">
                <a:solidFill>
                  <a:srgbClr val="000000"/>
                </a:solidFill>
                <a:effectLst/>
                <a:latin typeface="Calibri" panose="020F0502020204030204" pitchFamily="34" charset="0"/>
              </a:rPr>
              <a:t> </a:t>
            </a:r>
          </a:p>
          <a:p>
            <a:pPr algn="l" rtl="0" fontAlgn="base">
              <a:buFont typeface="Arial" panose="020B0604020202020204" pitchFamily="34" charset="0"/>
              <a:buChar char="•"/>
            </a:pPr>
            <a:r>
              <a:rPr lang="en-US" sz="1800" b="0" i="0" u="none" strike="noStrike">
                <a:solidFill>
                  <a:srgbClr val="000000"/>
                </a:solidFill>
                <a:effectLst/>
                <a:latin typeface="Calibri" panose="020F0502020204030204" pitchFamily="34" charset="0"/>
              </a:rPr>
              <a:t>Don’t forget to celebrate with your donors as well. Use our fundraising tools to share the impact their donations will have on our Mission.</a:t>
            </a:r>
            <a:r>
              <a:rPr lang="en-US" sz="1800" b="1" i="0" u="sng">
                <a:solidFill>
                  <a:srgbClr val="000000"/>
                </a:solidFill>
                <a:effectLst/>
                <a:latin typeface="Calibri" panose="020F0502020204030204" pitchFamily="34" charset="0"/>
              </a:rPr>
              <a:t> </a:t>
            </a:r>
          </a:p>
          <a:p>
            <a:endParaRPr lang="en-US"/>
          </a:p>
        </p:txBody>
      </p:sp>
      <p:sp>
        <p:nvSpPr>
          <p:cNvPr id="4" name="Slide Number Placeholder 3"/>
          <p:cNvSpPr>
            <a:spLocks noGrp="1"/>
          </p:cNvSpPr>
          <p:nvPr>
            <p:ph type="sldNum" sz="quarter" idx="5"/>
          </p:nvPr>
        </p:nvSpPr>
        <p:spPr/>
        <p:txBody>
          <a:bodyPr/>
          <a:lstStyle/>
          <a:p>
            <a:fld id="{25BE3B53-5426-B740-AA16-FB3C0AA98A20}" type="slidenum">
              <a:rPr lang="en-US" smtClean="0"/>
              <a:t>19</a:t>
            </a:fld>
            <a:endParaRPr lang="en-US"/>
          </a:p>
        </p:txBody>
      </p:sp>
    </p:spTree>
    <p:extLst>
      <p:ext uri="{BB962C8B-B14F-4D97-AF65-F5344CB8AC3E}">
        <p14:creationId xmlns:p14="http://schemas.microsoft.com/office/powerpoint/2010/main" val="246952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rPr>
              <a:t>We’re so excited to get started, and we hope you are too. Here’s the QR codes for each team again so that you can get registered. </a:t>
            </a:r>
            <a:endParaRPr lang="en-US" sz="1800" dirty="0">
              <a:effectLst/>
              <a:latin typeface="Calibri" panose="020F0502020204030204" pitchFamily="34" charset="0"/>
              <a:ea typeface="Calibri" panose="020F0502020204030204" pitchFamily="34" charset="0"/>
            </a:endParaRPr>
          </a:p>
          <a:p>
            <a:pPr marL="0" marR="0" algn="just">
              <a:lnSpc>
                <a:spcPct val="107000"/>
              </a:lnSpc>
              <a:spcBef>
                <a:spcPts val="0"/>
              </a:spcBef>
              <a:spcAft>
                <a:spcPts val="0"/>
              </a:spcAft>
              <a:tabLst>
                <a:tab pos="742950" algn="l"/>
                <a:tab pos="1828800" algn="l"/>
              </a:tabLst>
            </a:pPr>
            <a:r>
              <a:rPr lang="en-US" sz="1800" dirty="0">
                <a:effectLst/>
                <a:latin typeface="Calibri" panose="020F0502020204030204" pitchFamily="34" charset="0"/>
                <a:ea typeface="Calibri" panose="020F0502020204030204" pitchFamily="34" charset="0"/>
              </a:rPr>
              <a:t>If you haven’t already, your first step is to get registered. You can visit the link here, or scan the QR code to register from your phone in a few easy steps. </a:t>
            </a:r>
          </a:p>
          <a:p>
            <a:pPr marL="0" marR="0" algn="just">
              <a:lnSpc>
                <a:spcPct val="107000"/>
              </a:lnSpc>
              <a:spcBef>
                <a:spcPts val="0"/>
              </a:spcBef>
              <a:spcAft>
                <a:spcPts val="0"/>
              </a:spcAft>
              <a:tabLst>
                <a:tab pos="742950" algn="l"/>
                <a:tab pos="1828800" algn="l"/>
              </a:tabLst>
            </a:pPr>
            <a:r>
              <a:rPr lang="en-US" sz="1800" dirty="0">
                <a:effectLst/>
                <a:latin typeface="Calibri" panose="020F0502020204030204" pitchFamily="34" charset="0"/>
                <a:ea typeface="Calibri" panose="020F0502020204030204" pitchFamily="34" charset="0"/>
              </a:rPr>
              <a:t> </a:t>
            </a:r>
          </a:p>
          <a:p>
            <a:pPr marL="0" marR="0" algn="just">
              <a:lnSpc>
                <a:spcPct val="107000"/>
              </a:lnSpc>
              <a:spcBef>
                <a:spcPts val="0"/>
              </a:spcBef>
              <a:spcAft>
                <a:spcPts val="0"/>
              </a:spcAft>
              <a:tabLst>
                <a:tab pos="742950" algn="l"/>
                <a:tab pos="1828800" algn="l"/>
              </a:tabLst>
            </a:pPr>
            <a:r>
              <a:rPr lang="en-US" sz="1800" dirty="0">
                <a:effectLst/>
                <a:latin typeface="Calibri" panose="020F0502020204030204" pitchFamily="34" charset="0"/>
                <a:ea typeface="Calibri" panose="020F0502020204030204" pitchFamily="34" charset="0"/>
              </a:rPr>
              <a:t>Once you’ve registered yourself, ask your friends, family, neighbors and co-workers to join you! Teams are at the core of the More Than Pink Walk events, and through your participation you will help build community and raise funds vital to furthering our mission.</a:t>
            </a:r>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rPr>
              <a:t>We’re so proud to work alongside each of you and can’t wait to see all that we’re able to accomplish together.</a:t>
            </a:r>
            <a:endParaRPr lang="en-US" sz="1800" dirty="0">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25BE3B53-5426-B740-AA16-FB3C0AA98A20}" type="slidenum">
              <a:rPr lang="en-US" smtClean="0"/>
              <a:t>20</a:t>
            </a:fld>
            <a:endParaRPr lang="en-US"/>
          </a:p>
        </p:txBody>
      </p:sp>
    </p:spTree>
    <p:extLst>
      <p:ext uri="{BB962C8B-B14F-4D97-AF65-F5344CB8AC3E}">
        <p14:creationId xmlns:p14="http://schemas.microsoft.com/office/powerpoint/2010/main" val="100561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vid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F8695-96B6-C2B2-009A-1E39A8B4D24A}"/>
              </a:ext>
            </a:extLst>
          </p:cNvPr>
          <p:cNvSpPr>
            <a:spLocks noGrp="1"/>
          </p:cNvSpPr>
          <p:nvPr>
            <p:ph type="ctrTitle"/>
          </p:nvPr>
        </p:nvSpPr>
        <p:spPr>
          <a:xfrm>
            <a:off x="838200" y="1122363"/>
            <a:ext cx="10553700" cy="2306637"/>
          </a:xfrm>
        </p:spPr>
        <p:txBody>
          <a:bodyPr anchor="b">
            <a:normAutofit/>
          </a:bodyPr>
          <a:lstStyle>
            <a:lvl1pPr algn="ctr">
              <a:defRPr sz="4400" b="1" i="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8B3E505-4CB5-6671-45D8-45EFA5121BCC}"/>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973531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Templat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73281-F758-0012-265A-64F5558526B4}"/>
              </a:ext>
            </a:extLst>
          </p:cNvPr>
          <p:cNvSpPr>
            <a:spLocks noGrp="1"/>
          </p:cNvSpPr>
          <p:nvPr>
            <p:ph type="title" hasCustomPrompt="1"/>
          </p:nvPr>
        </p:nvSpPr>
        <p:spPr/>
        <p:txBody>
          <a:bodyPr/>
          <a:lstStyle/>
          <a:p>
            <a:r>
              <a:rPr lang="en-US"/>
              <a:t>Headline</a:t>
            </a:r>
          </a:p>
        </p:txBody>
      </p:sp>
      <p:sp>
        <p:nvSpPr>
          <p:cNvPr id="3" name="Content Placeholder 2">
            <a:extLst>
              <a:ext uri="{FF2B5EF4-FFF2-40B4-BE49-F238E27FC236}">
                <a16:creationId xmlns:a16="http://schemas.microsoft.com/office/drawing/2014/main" id="{45AF5A3D-FB80-BD73-AAD2-B94ADB388DE1}"/>
              </a:ext>
            </a:extLst>
          </p:cNvPr>
          <p:cNvSpPr>
            <a:spLocks noGrp="1"/>
          </p:cNvSpPr>
          <p:nvPr>
            <p:ph idx="1" hasCustomPrompt="1"/>
          </p:nvPr>
        </p:nvSpPr>
        <p:spPr>
          <a:xfrm>
            <a:off x="838200" y="2019300"/>
            <a:ext cx="10515600" cy="4157663"/>
          </a:xfrm>
        </p:spPr>
        <p:txBody>
          <a:bodyPr>
            <a:normAutofit/>
          </a:bodyPr>
          <a:lstStyle>
            <a:lvl1pPr>
              <a:defRPr sz="1600" b="0"/>
            </a:lvl1pPr>
          </a:lstStyle>
          <a:p>
            <a:pPr lvl="0"/>
            <a:r>
              <a:rPr lang="en-US"/>
              <a:t>Body Text</a:t>
            </a:r>
          </a:p>
          <a:p>
            <a:pPr lvl="0"/>
            <a:endParaRPr lang="en-US"/>
          </a:p>
          <a:p>
            <a:pPr lvl="1"/>
            <a:r>
              <a:rPr lang="en-US"/>
              <a:t>Main level of paragraph text</a:t>
            </a:r>
          </a:p>
          <a:p>
            <a:pPr lvl="2"/>
            <a:r>
              <a:rPr lang="en-US"/>
              <a:t>Bullet first level</a:t>
            </a:r>
          </a:p>
          <a:p>
            <a:pPr lvl="3"/>
            <a:r>
              <a:rPr lang="en-US"/>
              <a:t>Bullet second level</a:t>
            </a:r>
          </a:p>
          <a:p>
            <a:pPr lvl="4"/>
            <a:r>
              <a:rPr lang="en-US"/>
              <a:t>Bullet third level</a:t>
            </a:r>
          </a:p>
          <a:p>
            <a:pPr lvl="0"/>
            <a:endParaRPr lang="en-US"/>
          </a:p>
        </p:txBody>
      </p:sp>
      <p:sp>
        <p:nvSpPr>
          <p:cNvPr id="5" name="Text Placeholder 4">
            <a:extLst>
              <a:ext uri="{FF2B5EF4-FFF2-40B4-BE49-F238E27FC236}">
                <a16:creationId xmlns:a16="http://schemas.microsoft.com/office/drawing/2014/main" id="{7B465AD8-0CD4-2467-85D3-6BAC82938E4B}"/>
              </a:ext>
            </a:extLst>
          </p:cNvPr>
          <p:cNvSpPr>
            <a:spLocks noGrp="1"/>
          </p:cNvSpPr>
          <p:nvPr>
            <p:ph type="body" sz="quarter" idx="10" hasCustomPrompt="1"/>
          </p:nvPr>
        </p:nvSpPr>
        <p:spPr>
          <a:xfrm>
            <a:off x="838200" y="1355725"/>
            <a:ext cx="10515600" cy="422275"/>
          </a:xfrm>
        </p:spPr>
        <p:txBody>
          <a:bodyPr>
            <a:normAutofit/>
          </a:bodyPr>
          <a:lstStyle>
            <a:lvl1pPr>
              <a:defRPr sz="2400" b="0">
                <a:solidFill>
                  <a:schemeClr val="accent1"/>
                </a:solidFill>
              </a:defRPr>
            </a:lvl1pPr>
          </a:lstStyle>
          <a:p>
            <a:pPr lvl="0"/>
            <a:r>
              <a:rPr lang="en-US"/>
              <a:t>Subhead</a:t>
            </a:r>
          </a:p>
        </p:txBody>
      </p:sp>
    </p:spTree>
    <p:extLst>
      <p:ext uri="{BB962C8B-B14F-4D97-AF65-F5344CB8AC3E}">
        <p14:creationId xmlns:p14="http://schemas.microsoft.com/office/powerpoint/2010/main" val="4552268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12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lide-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73281-F758-0012-265A-64F5558526B4}"/>
              </a:ext>
            </a:extLst>
          </p:cNvPr>
          <p:cNvSpPr>
            <a:spLocks noGrp="1"/>
          </p:cNvSpPr>
          <p:nvPr>
            <p:ph type="title" hasCustomPrompt="1"/>
          </p:nvPr>
        </p:nvSpPr>
        <p:spPr/>
        <p:txBody>
          <a:bodyPr/>
          <a:lstStyle/>
          <a:p>
            <a:r>
              <a:rPr lang="en-US"/>
              <a:t>Headline</a:t>
            </a:r>
          </a:p>
        </p:txBody>
      </p:sp>
      <p:sp>
        <p:nvSpPr>
          <p:cNvPr id="3" name="Content Placeholder 2">
            <a:extLst>
              <a:ext uri="{FF2B5EF4-FFF2-40B4-BE49-F238E27FC236}">
                <a16:creationId xmlns:a16="http://schemas.microsoft.com/office/drawing/2014/main" id="{45AF5A3D-FB80-BD73-AAD2-B94ADB388DE1}"/>
              </a:ext>
            </a:extLst>
          </p:cNvPr>
          <p:cNvSpPr>
            <a:spLocks noGrp="1"/>
          </p:cNvSpPr>
          <p:nvPr>
            <p:ph idx="1" hasCustomPrompt="1"/>
          </p:nvPr>
        </p:nvSpPr>
        <p:spPr>
          <a:xfrm>
            <a:off x="838200" y="2019300"/>
            <a:ext cx="4991100" cy="4157663"/>
          </a:xfrm>
        </p:spPr>
        <p:txBody>
          <a:bodyPr>
            <a:normAutofit/>
          </a:bodyPr>
          <a:lstStyle>
            <a:lvl1pPr>
              <a:defRPr sz="1600" b="0"/>
            </a:lvl1pPr>
          </a:lstStyle>
          <a:p>
            <a:pPr lvl="0"/>
            <a:r>
              <a:rPr lang="en-US"/>
              <a:t>Body Text</a:t>
            </a:r>
          </a:p>
        </p:txBody>
      </p:sp>
      <p:sp>
        <p:nvSpPr>
          <p:cNvPr id="5" name="Text Placeholder 4">
            <a:extLst>
              <a:ext uri="{FF2B5EF4-FFF2-40B4-BE49-F238E27FC236}">
                <a16:creationId xmlns:a16="http://schemas.microsoft.com/office/drawing/2014/main" id="{7B465AD8-0CD4-2467-85D3-6BAC82938E4B}"/>
              </a:ext>
            </a:extLst>
          </p:cNvPr>
          <p:cNvSpPr>
            <a:spLocks noGrp="1"/>
          </p:cNvSpPr>
          <p:nvPr>
            <p:ph type="body" sz="quarter" idx="10" hasCustomPrompt="1"/>
          </p:nvPr>
        </p:nvSpPr>
        <p:spPr>
          <a:xfrm>
            <a:off x="838200" y="1355725"/>
            <a:ext cx="10515600" cy="422275"/>
          </a:xfrm>
        </p:spPr>
        <p:txBody>
          <a:bodyPr>
            <a:normAutofit/>
          </a:bodyPr>
          <a:lstStyle>
            <a:lvl1pPr>
              <a:defRPr sz="2400" b="0">
                <a:solidFill>
                  <a:schemeClr val="accent1"/>
                </a:solidFill>
              </a:defRPr>
            </a:lvl1pPr>
          </a:lstStyle>
          <a:p>
            <a:pPr lvl="0"/>
            <a:r>
              <a:rPr lang="en-US"/>
              <a:t>Subhead</a:t>
            </a:r>
          </a:p>
        </p:txBody>
      </p:sp>
      <p:sp>
        <p:nvSpPr>
          <p:cNvPr id="4" name="Content Placeholder 2">
            <a:extLst>
              <a:ext uri="{FF2B5EF4-FFF2-40B4-BE49-F238E27FC236}">
                <a16:creationId xmlns:a16="http://schemas.microsoft.com/office/drawing/2014/main" id="{4E0EC1FB-66AF-4C36-9CA5-4C0FD7E0A2F0}"/>
              </a:ext>
            </a:extLst>
          </p:cNvPr>
          <p:cNvSpPr>
            <a:spLocks noGrp="1"/>
          </p:cNvSpPr>
          <p:nvPr>
            <p:ph idx="11" hasCustomPrompt="1"/>
          </p:nvPr>
        </p:nvSpPr>
        <p:spPr>
          <a:xfrm>
            <a:off x="6108700" y="2019300"/>
            <a:ext cx="4991100" cy="4157663"/>
          </a:xfrm>
        </p:spPr>
        <p:txBody>
          <a:bodyPr>
            <a:normAutofit/>
          </a:bodyPr>
          <a:lstStyle>
            <a:lvl1pPr>
              <a:defRPr sz="1600" b="0"/>
            </a:lvl1pPr>
          </a:lstStyle>
          <a:p>
            <a:pPr lvl="0"/>
            <a:r>
              <a:rPr lang="en-US"/>
              <a:t>Body Text</a:t>
            </a:r>
          </a:p>
        </p:txBody>
      </p:sp>
    </p:spTree>
    <p:extLst>
      <p:ext uri="{BB962C8B-B14F-4D97-AF65-F5344CB8AC3E}">
        <p14:creationId xmlns:p14="http://schemas.microsoft.com/office/powerpoint/2010/main" val="18668241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127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in page-bullet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73281-F758-0012-265A-64F5558526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AF5A3D-FB80-BD73-AAD2-B94ADB388DE1}"/>
              </a:ext>
            </a:extLst>
          </p:cNvPr>
          <p:cNvSpPr>
            <a:spLocks noGrp="1"/>
          </p:cNvSpPr>
          <p:nvPr>
            <p:ph idx="1" hasCustomPrompt="1"/>
          </p:nvPr>
        </p:nvSpPr>
        <p:spPr/>
        <p:txBody>
          <a:bodyPr/>
          <a:lstStyle>
            <a:lvl1pPr>
              <a:defRPr sz="2400">
                <a:solidFill>
                  <a:schemeClr val="accent1"/>
                </a:solidFill>
              </a:defRPr>
            </a:lvl1pPr>
            <a:lvl2pPr>
              <a:lnSpc>
                <a:spcPct val="150000"/>
              </a:lnSpc>
              <a:defRPr/>
            </a:lvl2pPr>
          </a:lstStyle>
          <a:p>
            <a:pPr lvl="1"/>
            <a:r>
              <a:rPr lang="en-US"/>
              <a:t>Main level of paragraph text</a:t>
            </a:r>
          </a:p>
          <a:p>
            <a:pPr lvl="2"/>
            <a:r>
              <a:rPr lang="en-US"/>
              <a:t>Bullet first level</a:t>
            </a:r>
          </a:p>
          <a:p>
            <a:pPr lvl="3"/>
            <a:r>
              <a:rPr lang="en-US"/>
              <a:t>Bullet second level</a:t>
            </a:r>
          </a:p>
          <a:p>
            <a:pPr lvl="4"/>
            <a:r>
              <a:rPr lang="en-US"/>
              <a:t>Bullet third level</a:t>
            </a:r>
          </a:p>
        </p:txBody>
      </p:sp>
    </p:spTree>
    <p:extLst>
      <p:ext uri="{BB962C8B-B14F-4D97-AF65-F5344CB8AC3E}">
        <p14:creationId xmlns:p14="http://schemas.microsoft.com/office/powerpoint/2010/main" val="2537749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Main pag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D6720-C785-BC83-EC8E-422930ABF2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69369A-31F2-771E-C45C-FEF9BCC4231D}"/>
              </a:ext>
            </a:extLst>
          </p:cNvPr>
          <p:cNvSpPr>
            <a:spLocks noGrp="1"/>
          </p:cNvSpPr>
          <p:nvPr>
            <p:ph sz="half" idx="1"/>
          </p:nvPr>
        </p:nvSpPr>
        <p:spPr>
          <a:xfrm>
            <a:off x="838200" y="16520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5CB677-024A-08B9-413A-EC1ABB92B5A1}"/>
              </a:ext>
            </a:extLst>
          </p:cNvPr>
          <p:cNvSpPr>
            <a:spLocks noGrp="1"/>
          </p:cNvSpPr>
          <p:nvPr>
            <p:ph sz="half" idx="2"/>
          </p:nvPr>
        </p:nvSpPr>
        <p:spPr>
          <a:xfrm>
            <a:off x="6172200" y="16520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3988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Main pag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C8BD5-683D-7083-8618-A605EBA9055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504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Main page-no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707736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C0942-3CFC-14A8-9C93-93F4889F72F0}"/>
              </a:ext>
            </a:extLst>
          </p:cNvPr>
          <p:cNvSpPr>
            <a:spLocks noGrp="1"/>
          </p:cNvSpPr>
          <p:nvPr>
            <p:ph type="title"/>
          </p:nvPr>
        </p:nvSpPr>
        <p:spPr>
          <a:xfrm>
            <a:off x="839788" y="762000"/>
            <a:ext cx="10515600" cy="752476"/>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64AC9D-4B6F-673D-C2D0-01367381A30B}"/>
              </a:ext>
            </a:extLst>
          </p:cNvPr>
          <p:cNvSpPr>
            <a:spLocks noGrp="1"/>
          </p:cNvSpPr>
          <p:nvPr>
            <p:ph type="body" idx="1"/>
          </p:nvPr>
        </p:nvSpPr>
        <p:spPr>
          <a:xfrm>
            <a:off x="839788" y="1681163"/>
            <a:ext cx="5157787" cy="823912"/>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1A377C-6E74-F2F7-3826-2FCC2D3727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EAD7F8-1B40-F766-12F7-3BFD27BF9D5A}"/>
              </a:ext>
            </a:extLst>
          </p:cNvPr>
          <p:cNvSpPr>
            <a:spLocks noGrp="1"/>
          </p:cNvSpPr>
          <p:nvPr>
            <p:ph type="body" sz="quarter" idx="3"/>
          </p:nvPr>
        </p:nvSpPr>
        <p:spPr>
          <a:xfrm>
            <a:off x="6114325" y="1681163"/>
            <a:ext cx="5183188" cy="823912"/>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20891A-C12D-67E5-824A-75AD6CCFDCE7}"/>
              </a:ext>
            </a:extLst>
          </p:cNvPr>
          <p:cNvSpPr>
            <a:spLocks noGrp="1"/>
          </p:cNvSpPr>
          <p:nvPr>
            <p:ph sz="quarter" idx="4"/>
          </p:nvPr>
        </p:nvSpPr>
        <p:spPr>
          <a:xfrm>
            <a:off x="6114325"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6737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Text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B287C-0AB5-704A-96CE-22FE72CDF692}"/>
              </a:ext>
            </a:extLst>
          </p:cNvPr>
          <p:cNvSpPr>
            <a:spLocks noGrp="1"/>
          </p:cNvSpPr>
          <p:nvPr>
            <p:ph type="title" hasCustomPrompt="1"/>
          </p:nvPr>
        </p:nvSpPr>
        <p:spPr>
          <a:xfrm>
            <a:off x="768626" y="857505"/>
            <a:ext cx="10667721" cy="549275"/>
          </a:xfrm>
          <a:prstGeom prst="rect">
            <a:avLst/>
          </a:prstGeom>
        </p:spPr>
        <p:txBody>
          <a:bodyPr/>
          <a:lstStyle>
            <a:lvl1pPr>
              <a:defRPr b="1" i="0">
                <a:latin typeface="Gotham" panose="02000604030000020004" pitchFamily="2" charset="0"/>
              </a:defRPr>
            </a:lvl1pPr>
          </a:lstStyle>
          <a:p>
            <a:r>
              <a:rPr lang="en-US"/>
              <a:t>Title: Gotham Bold, 44pt, black</a:t>
            </a:r>
          </a:p>
        </p:txBody>
      </p:sp>
      <p:sp>
        <p:nvSpPr>
          <p:cNvPr id="8" name="Content Placeholder 7">
            <a:extLst>
              <a:ext uri="{FF2B5EF4-FFF2-40B4-BE49-F238E27FC236}">
                <a16:creationId xmlns:a16="http://schemas.microsoft.com/office/drawing/2014/main" id="{69E6760C-926E-2D42-B456-039B7BDDC0AC}"/>
              </a:ext>
            </a:extLst>
          </p:cNvPr>
          <p:cNvSpPr>
            <a:spLocks noGrp="1"/>
          </p:cNvSpPr>
          <p:nvPr>
            <p:ph sz="quarter" idx="10" hasCustomPrompt="1"/>
          </p:nvPr>
        </p:nvSpPr>
        <p:spPr>
          <a:xfrm>
            <a:off x="768627" y="1406780"/>
            <a:ext cx="10654746" cy="549275"/>
          </a:xfrm>
          <a:prstGeom prst="rect">
            <a:avLst/>
          </a:prstGeom>
        </p:spPr>
        <p:txBody>
          <a:bodyPr/>
          <a:lstStyle>
            <a:lvl1pPr marL="0" indent="0">
              <a:buNone/>
              <a:defRPr>
                <a:solidFill>
                  <a:schemeClr val="accent1"/>
                </a:solidFill>
              </a:defRPr>
            </a:lvl1pPr>
          </a:lstStyle>
          <a:p>
            <a:pPr lvl="0"/>
            <a:r>
              <a:rPr lang="en-US"/>
              <a:t>Subhead: Gotham Book, 28pt, pink</a:t>
            </a:r>
          </a:p>
        </p:txBody>
      </p:sp>
      <p:sp>
        <p:nvSpPr>
          <p:cNvPr id="10" name="Rectangle 9">
            <a:extLst>
              <a:ext uri="{FF2B5EF4-FFF2-40B4-BE49-F238E27FC236}">
                <a16:creationId xmlns:a16="http://schemas.microsoft.com/office/drawing/2014/main" id="{8CBC564F-DC98-CF43-9F30-D1DE62444A37}"/>
              </a:ext>
            </a:extLst>
          </p:cNvPr>
          <p:cNvSpPr/>
          <p:nvPr userDrawn="1"/>
        </p:nvSpPr>
        <p:spPr>
          <a:xfrm rot="16200000">
            <a:off x="1499284" y="-121224"/>
            <a:ext cx="143749" cy="15120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13">
            <a:extLst>
              <a:ext uri="{FF2B5EF4-FFF2-40B4-BE49-F238E27FC236}">
                <a16:creationId xmlns:a16="http://schemas.microsoft.com/office/drawing/2014/main" id="{74FD025A-5D35-5A48-9972-7AEB589BF7E6}"/>
              </a:ext>
            </a:extLst>
          </p:cNvPr>
          <p:cNvSpPr>
            <a:spLocks noGrp="1"/>
          </p:cNvSpPr>
          <p:nvPr>
            <p:ph sz="quarter" idx="11" hasCustomPrompt="1"/>
          </p:nvPr>
        </p:nvSpPr>
        <p:spPr>
          <a:xfrm>
            <a:off x="768628" y="2027447"/>
            <a:ext cx="10667722" cy="792585"/>
          </a:xfrm>
          <a:prstGeom prst="rect">
            <a:avLst/>
          </a:prstGeom>
        </p:spPr>
        <p:txBody>
          <a:bodyPr/>
          <a:lstStyle>
            <a:lvl1pPr marL="0" indent="0">
              <a:buNone/>
              <a:defRPr sz="1800" b="0" i="0">
                <a:latin typeface="Gotham Book" panose="02000604040000020004" pitchFamily="2" charset="0"/>
              </a:defRPr>
            </a:lvl1pPr>
          </a:lstStyle>
          <a:p>
            <a:pPr lvl="0"/>
            <a:r>
              <a:rPr lang="en-US"/>
              <a:t>Text with bulleted list: Gotham Book, 18pt, black, 12 point space after hard return.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endParaRPr lang="en-US"/>
          </a:p>
        </p:txBody>
      </p:sp>
      <p:sp>
        <p:nvSpPr>
          <p:cNvPr id="6" name="Text Placeholder 5">
            <a:extLst>
              <a:ext uri="{FF2B5EF4-FFF2-40B4-BE49-F238E27FC236}">
                <a16:creationId xmlns:a16="http://schemas.microsoft.com/office/drawing/2014/main" id="{E1EA3A9A-E2E4-604F-A4C6-0EC6F18D4C23}"/>
              </a:ext>
            </a:extLst>
          </p:cNvPr>
          <p:cNvSpPr>
            <a:spLocks noGrp="1"/>
          </p:cNvSpPr>
          <p:nvPr>
            <p:ph type="body" sz="quarter" idx="12" hasCustomPrompt="1"/>
          </p:nvPr>
        </p:nvSpPr>
        <p:spPr>
          <a:xfrm>
            <a:off x="768350" y="2903538"/>
            <a:ext cx="10668000" cy="3046988"/>
          </a:xfrm>
          <a:prstGeom prst="rect">
            <a:avLst/>
          </a:prstGeom>
        </p:spPr>
        <p:txBody>
          <a:bodyPr>
            <a:spAutoFit/>
          </a:bodyPr>
          <a:lstStyle>
            <a:lvl1pPr marL="228600" indent="-228600" fontAlgn="base">
              <a:spcBef>
                <a:spcPts val="0"/>
              </a:spcBef>
              <a:spcAft>
                <a:spcPts val="600"/>
              </a:spcAft>
              <a:buClr>
                <a:schemeClr val="accent1"/>
              </a:buClr>
              <a:buFont typeface="Apple SD Gothic Neo Regular" panose="02000300000000000000" pitchFamily="2" charset="-127"/>
              <a:buChar char="◼"/>
              <a:defRPr sz="1800"/>
            </a:lvl1pPr>
            <a:lvl2pPr marL="365760" marR="0" indent="-182880" algn="l" defTabSz="914400" rtl="0" eaLnBrk="1" fontAlgn="auto" latinLnBrk="0" hangingPunct="1">
              <a:lnSpc>
                <a:spcPct val="90000"/>
              </a:lnSpc>
              <a:spcBef>
                <a:spcPts val="0"/>
              </a:spcBef>
              <a:spcAft>
                <a:spcPts val="1200"/>
              </a:spcAft>
              <a:buClr>
                <a:schemeClr val="accent1"/>
              </a:buClr>
              <a:buSzTx/>
              <a:buFont typeface="Gotham Book" panose="02000604040000020004" pitchFamily="50" charset="0"/>
              <a:buChar char="–"/>
              <a:tabLst/>
              <a:defRPr sz="1800"/>
            </a:lvl2pPr>
            <a:lvl3pPr marL="457200" indent="-137160">
              <a:spcBef>
                <a:spcPts val="0"/>
              </a:spcBef>
              <a:spcAft>
                <a:spcPts val="600"/>
              </a:spcAft>
              <a:buClr>
                <a:schemeClr val="accent1"/>
              </a:buClr>
              <a:buFont typeface="Wingdings" pitchFamily="2" charset="2"/>
              <a:buChar char="§"/>
              <a:defRPr sz="1800"/>
            </a:lvl3pPr>
            <a:lvl4pPr>
              <a:spcAft>
                <a:spcPts val="1200"/>
              </a:spcAft>
              <a:defRPr/>
            </a:lvl4pPr>
            <a:lvl5pPr>
              <a:spcAft>
                <a:spcPts val="1200"/>
              </a:spcAft>
              <a:defRPr/>
            </a:lvl5pPr>
          </a:lstStyle>
          <a:p>
            <a:pPr marL="228600" indent="-228600" fontAlgn="base">
              <a:spcAft>
                <a:spcPts val="600"/>
              </a:spcAft>
              <a:buClr>
                <a:schemeClr val="accent1"/>
              </a:buClr>
              <a:buFont typeface="Apple SD Gothic Neo Regular" panose="02000300000000000000" pitchFamily="2" charset="-127"/>
              <a:buChar char="◼"/>
            </a:pPr>
            <a:r>
              <a:rPr lang="en-US">
                <a:latin typeface="Gotham Book" panose="02000604040000020004" pitchFamily="2" charset="0"/>
                <a:cs typeface="Arial" panose="020B0604020202020204" pitchFamily="34" charset="0"/>
              </a:rPr>
              <a:t>Bullets: Gotham Book, 18pt, black, pink square bullets set at 100 of type size, 6 point after bullet spacing.​</a:t>
            </a:r>
          </a:p>
          <a:p>
            <a:pPr marL="365760" marR="0" lvl="1" indent="-182880" algn="l" defTabSz="914400" rtl="0" eaLnBrk="1" fontAlgn="auto" latinLnBrk="0" hangingPunct="1">
              <a:lnSpc>
                <a:spcPct val="90000"/>
              </a:lnSpc>
              <a:spcBef>
                <a:spcPts val="0"/>
              </a:spcBef>
              <a:spcAft>
                <a:spcPts val="1200"/>
              </a:spcAft>
              <a:buClr>
                <a:schemeClr val="accent1"/>
              </a:buClr>
              <a:buSzTx/>
              <a:buFont typeface="System Font Regular"/>
              <a:buChar char="⁃"/>
              <a:tabLst/>
              <a:defRPr/>
            </a:pPr>
            <a:r>
              <a:rPr lang="en-US"/>
              <a:t>Second level bullets: Gotham Book, 18pt, black, pink dash bullets set at 100 of type size, </a:t>
            </a:r>
            <a:r>
              <a:rPr lang="en-US">
                <a:latin typeface="Gotham Book" panose="02000604040000020004" pitchFamily="2" charset="0"/>
                <a:cs typeface="Arial" panose="020B0604020202020204" pitchFamily="34" charset="0"/>
              </a:rPr>
              <a:t>6 point after bullet spacing.​</a:t>
            </a:r>
            <a:endParaRPr lang="en-US"/>
          </a:p>
          <a:p>
            <a:pPr marL="365760" marR="0" lvl="1" indent="-182880" algn="l" defTabSz="914400" rtl="0" eaLnBrk="1" fontAlgn="auto" latinLnBrk="0" hangingPunct="1">
              <a:lnSpc>
                <a:spcPct val="90000"/>
              </a:lnSpc>
              <a:spcBef>
                <a:spcPts val="0"/>
              </a:spcBef>
              <a:spcAft>
                <a:spcPts val="1200"/>
              </a:spcAft>
              <a:buClr>
                <a:schemeClr val="accent1"/>
              </a:buClr>
              <a:buSzTx/>
              <a:buFont typeface="System Font Regular"/>
              <a:buChar char="⁃"/>
              <a:tabLst/>
              <a:defRPr/>
            </a:pPr>
            <a:r>
              <a:rPr lang="en-US"/>
              <a:t>Second level bullets: Gotham Book, 18pt, black, pink dash bullets set at 100 of type size, </a:t>
            </a:r>
            <a:r>
              <a:rPr lang="en-US">
                <a:latin typeface="Gotham Book" panose="02000604040000020004" pitchFamily="2" charset="0"/>
                <a:cs typeface="Arial" panose="020B0604020202020204" pitchFamily="34" charset="0"/>
              </a:rPr>
              <a:t>6 point after bullet spacing.​</a:t>
            </a:r>
            <a:endParaRPr lang="en-US"/>
          </a:p>
          <a:p>
            <a:pPr lvl="2"/>
            <a:r>
              <a:rPr lang="en-US"/>
              <a:t>Third level bullets: Gotham Book, 18pt, black pink small box set at 100 of type size, </a:t>
            </a:r>
            <a:r>
              <a:rPr lang="en-US">
                <a:latin typeface="Gotham Book" panose="02000604040000020004" pitchFamily="2" charset="0"/>
                <a:cs typeface="Arial" panose="020B0604020202020204" pitchFamily="34" charset="0"/>
              </a:rPr>
              <a:t>6 point after bullet spacing.​</a:t>
            </a:r>
          </a:p>
          <a:p>
            <a:pPr lvl="2"/>
            <a:r>
              <a:rPr lang="en-US"/>
              <a:t>Third level bullets: Gotham Book, 18pt, black pink small box set at 100 of type size, </a:t>
            </a:r>
            <a:r>
              <a:rPr lang="en-US">
                <a:latin typeface="Gotham Book" panose="02000604040000020004" pitchFamily="2" charset="0"/>
                <a:cs typeface="Arial" panose="020B0604020202020204" pitchFamily="34" charset="0"/>
              </a:rPr>
              <a:t>6 point after bullet spacing.​</a:t>
            </a:r>
          </a:p>
        </p:txBody>
      </p:sp>
    </p:spTree>
    <p:extLst>
      <p:ext uri="{BB962C8B-B14F-4D97-AF65-F5344CB8AC3E}">
        <p14:creationId xmlns:p14="http://schemas.microsoft.com/office/powerpoint/2010/main" val="71937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3_Komen logo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050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F8695-96B6-C2B2-009A-1E39A8B4D24A}"/>
              </a:ext>
            </a:extLst>
          </p:cNvPr>
          <p:cNvSpPr>
            <a:spLocks noGrp="1"/>
          </p:cNvSpPr>
          <p:nvPr>
            <p:ph type="ctrTitle"/>
          </p:nvPr>
        </p:nvSpPr>
        <p:spPr>
          <a:xfrm>
            <a:off x="838200" y="1122363"/>
            <a:ext cx="10553700" cy="2306637"/>
          </a:xfrm>
          <a:prstGeom prst="rect">
            <a:avLst/>
          </a:prstGeom>
        </p:spPr>
        <p:txBody>
          <a:bodyPr anchor="b">
            <a:normAutofit/>
          </a:bodyPr>
          <a:lstStyle>
            <a:lvl1pPr algn="ctr">
              <a:defRPr sz="4400" b="1" i="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8B3E505-4CB5-6671-45D8-45EFA5121BC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813039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493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ext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B287C-0AB5-704A-96CE-22FE72CDF692}"/>
              </a:ext>
            </a:extLst>
          </p:cNvPr>
          <p:cNvSpPr>
            <a:spLocks noGrp="1"/>
          </p:cNvSpPr>
          <p:nvPr>
            <p:ph type="title" hasCustomPrompt="1"/>
          </p:nvPr>
        </p:nvSpPr>
        <p:spPr>
          <a:xfrm>
            <a:off x="768626" y="857505"/>
            <a:ext cx="10667721" cy="549275"/>
          </a:xfrm>
          <a:prstGeom prst="rect">
            <a:avLst/>
          </a:prstGeom>
        </p:spPr>
        <p:txBody>
          <a:bodyPr/>
          <a:lstStyle>
            <a:lvl1pPr>
              <a:defRPr b="1" i="0">
                <a:latin typeface="Gotham" panose="02000604030000020004" pitchFamily="2" charset="0"/>
              </a:defRPr>
            </a:lvl1pPr>
          </a:lstStyle>
          <a:p>
            <a:r>
              <a:rPr lang="en-US"/>
              <a:t>Title: Gotham Bold, 44pt, black</a:t>
            </a:r>
          </a:p>
        </p:txBody>
      </p:sp>
      <p:sp>
        <p:nvSpPr>
          <p:cNvPr id="8" name="Content Placeholder 7">
            <a:extLst>
              <a:ext uri="{FF2B5EF4-FFF2-40B4-BE49-F238E27FC236}">
                <a16:creationId xmlns:a16="http://schemas.microsoft.com/office/drawing/2014/main" id="{69E6760C-926E-2D42-B456-039B7BDDC0AC}"/>
              </a:ext>
            </a:extLst>
          </p:cNvPr>
          <p:cNvSpPr>
            <a:spLocks noGrp="1"/>
          </p:cNvSpPr>
          <p:nvPr>
            <p:ph sz="quarter" idx="10" hasCustomPrompt="1"/>
          </p:nvPr>
        </p:nvSpPr>
        <p:spPr>
          <a:xfrm>
            <a:off x="768627" y="1406780"/>
            <a:ext cx="10654746" cy="549275"/>
          </a:xfrm>
          <a:prstGeom prst="rect">
            <a:avLst/>
          </a:prstGeom>
        </p:spPr>
        <p:txBody>
          <a:bodyPr/>
          <a:lstStyle>
            <a:lvl1pPr marL="0" indent="0">
              <a:buNone/>
              <a:defRPr>
                <a:solidFill>
                  <a:schemeClr val="accent1"/>
                </a:solidFill>
              </a:defRPr>
            </a:lvl1pPr>
          </a:lstStyle>
          <a:p>
            <a:pPr lvl="0"/>
            <a:r>
              <a:rPr lang="en-US"/>
              <a:t>Subhead: Gotham Book, 28pt, pink</a:t>
            </a:r>
          </a:p>
        </p:txBody>
      </p:sp>
      <p:sp>
        <p:nvSpPr>
          <p:cNvPr id="10" name="Rectangle 9">
            <a:extLst>
              <a:ext uri="{FF2B5EF4-FFF2-40B4-BE49-F238E27FC236}">
                <a16:creationId xmlns:a16="http://schemas.microsoft.com/office/drawing/2014/main" id="{8CBC564F-DC98-CF43-9F30-D1DE62444A37}"/>
              </a:ext>
            </a:extLst>
          </p:cNvPr>
          <p:cNvSpPr/>
          <p:nvPr userDrawn="1"/>
        </p:nvSpPr>
        <p:spPr>
          <a:xfrm rot="16200000">
            <a:off x="1499284" y="-121224"/>
            <a:ext cx="143749" cy="15120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13">
            <a:extLst>
              <a:ext uri="{FF2B5EF4-FFF2-40B4-BE49-F238E27FC236}">
                <a16:creationId xmlns:a16="http://schemas.microsoft.com/office/drawing/2014/main" id="{74FD025A-5D35-5A48-9972-7AEB589BF7E6}"/>
              </a:ext>
            </a:extLst>
          </p:cNvPr>
          <p:cNvSpPr>
            <a:spLocks noGrp="1"/>
          </p:cNvSpPr>
          <p:nvPr>
            <p:ph sz="quarter" idx="11" hasCustomPrompt="1"/>
          </p:nvPr>
        </p:nvSpPr>
        <p:spPr>
          <a:xfrm>
            <a:off x="768628" y="2027447"/>
            <a:ext cx="10667722" cy="792585"/>
          </a:xfrm>
          <a:prstGeom prst="rect">
            <a:avLst/>
          </a:prstGeom>
        </p:spPr>
        <p:txBody>
          <a:bodyPr/>
          <a:lstStyle>
            <a:lvl1pPr marL="0" indent="0">
              <a:buNone/>
              <a:defRPr sz="1800" b="0" i="0">
                <a:latin typeface="Gotham Book" panose="02000604040000020004" pitchFamily="2" charset="0"/>
              </a:defRPr>
            </a:lvl1pPr>
          </a:lstStyle>
          <a:p>
            <a:pPr lvl="0"/>
            <a:r>
              <a:rPr lang="en-US"/>
              <a:t>Text with bulleted list: Gotham Book, 18pt, black, 12 point space after hard return.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endParaRPr lang="en-US"/>
          </a:p>
        </p:txBody>
      </p:sp>
      <p:sp>
        <p:nvSpPr>
          <p:cNvPr id="6" name="Text Placeholder 5">
            <a:extLst>
              <a:ext uri="{FF2B5EF4-FFF2-40B4-BE49-F238E27FC236}">
                <a16:creationId xmlns:a16="http://schemas.microsoft.com/office/drawing/2014/main" id="{E1EA3A9A-E2E4-604F-A4C6-0EC6F18D4C23}"/>
              </a:ext>
            </a:extLst>
          </p:cNvPr>
          <p:cNvSpPr>
            <a:spLocks noGrp="1"/>
          </p:cNvSpPr>
          <p:nvPr>
            <p:ph type="body" sz="quarter" idx="12" hasCustomPrompt="1"/>
          </p:nvPr>
        </p:nvSpPr>
        <p:spPr>
          <a:xfrm>
            <a:off x="768350" y="2903538"/>
            <a:ext cx="10668000" cy="3046988"/>
          </a:xfrm>
          <a:prstGeom prst="rect">
            <a:avLst/>
          </a:prstGeom>
        </p:spPr>
        <p:txBody>
          <a:bodyPr>
            <a:spAutoFit/>
          </a:bodyPr>
          <a:lstStyle>
            <a:lvl1pPr marL="228600" indent="-228600" fontAlgn="base">
              <a:spcBef>
                <a:spcPts val="0"/>
              </a:spcBef>
              <a:spcAft>
                <a:spcPts val="600"/>
              </a:spcAft>
              <a:buClr>
                <a:schemeClr val="accent1"/>
              </a:buClr>
              <a:buFont typeface="Apple SD Gothic Neo Regular" panose="02000300000000000000" pitchFamily="2" charset="-127"/>
              <a:buChar char="◼"/>
              <a:defRPr sz="1800"/>
            </a:lvl1pPr>
            <a:lvl2pPr marL="365760" marR="0" indent="-182880" algn="l" defTabSz="914400" rtl="0" eaLnBrk="1" fontAlgn="auto" latinLnBrk="0" hangingPunct="1">
              <a:lnSpc>
                <a:spcPct val="90000"/>
              </a:lnSpc>
              <a:spcBef>
                <a:spcPts val="0"/>
              </a:spcBef>
              <a:spcAft>
                <a:spcPts val="1200"/>
              </a:spcAft>
              <a:buClr>
                <a:schemeClr val="accent1"/>
              </a:buClr>
              <a:buSzTx/>
              <a:buFont typeface="Gotham Book" panose="02000604040000020004" pitchFamily="50" charset="0"/>
              <a:buChar char="–"/>
              <a:tabLst/>
              <a:defRPr sz="1800"/>
            </a:lvl2pPr>
            <a:lvl3pPr marL="457200" indent="-137160">
              <a:spcBef>
                <a:spcPts val="0"/>
              </a:spcBef>
              <a:spcAft>
                <a:spcPts val="600"/>
              </a:spcAft>
              <a:buClr>
                <a:schemeClr val="accent1"/>
              </a:buClr>
              <a:buFont typeface="Wingdings" pitchFamily="2" charset="2"/>
              <a:buChar char="§"/>
              <a:defRPr sz="1800"/>
            </a:lvl3pPr>
            <a:lvl4pPr>
              <a:spcAft>
                <a:spcPts val="1200"/>
              </a:spcAft>
              <a:defRPr/>
            </a:lvl4pPr>
            <a:lvl5pPr>
              <a:spcAft>
                <a:spcPts val="1200"/>
              </a:spcAft>
              <a:defRPr/>
            </a:lvl5pPr>
          </a:lstStyle>
          <a:p>
            <a:pPr marL="228600" indent="-228600" fontAlgn="base">
              <a:spcAft>
                <a:spcPts val="600"/>
              </a:spcAft>
              <a:buClr>
                <a:schemeClr val="accent1"/>
              </a:buClr>
              <a:buFont typeface="Apple SD Gothic Neo Regular" panose="02000300000000000000" pitchFamily="2" charset="-127"/>
              <a:buChar char="◼"/>
            </a:pPr>
            <a:r>
              <a:rPr lang="en-US">
                <a:latin typeface="Gotham Book" panose="02000604040000020004" pitchFamily="2" charset="0"/>
                <a:cs typeface="Arial" panose="020B0604020202020204" pitchFamily="34" charset="0"/>
              </a:rPr>
              <a:t>Bullets: Gotham Book, 18pt, black, pink square bullets set at 100 of type size, 6 point after bullet spacing.​</a:t>
            </a:r>
          </a:p>
          <a:p>
            <a:pPr marL="365760" marR="0" lvl="1" indent="-182880" algn="l" defTabSz="914400" rtl="0" eaLnBrk="1" fontAlgn="auto" latinLnBrk="0" hangingPunct="1">
              <a:lnSpc>
                <a:spcPct val="90000"/>
              </a:lnSpc>
              <a:spcBef>
                <a:spcPts val="0"/>
              </a:spcBef>
              <a:spcAft>
                <a:spcPts val="1200"/>
              </a:spcAft>
              <a:buClr>
                <a:schemeClr val="accent1"/>
              </a:buClr>
              <a:buSzTx/>
              <a:buFont typeface="System Font Regular"/>
              <a:buChar char="⁃"/>
              <a:tabLst/>
              <a:defRPr/>
            </a:pPr>
            <a:r>
              <a:rPr lang="en-US"/>
              <a:t>Second level bullets: Gotham Book, 18pt, black, pink dash bullets set at 100 of type size, </a:t>
            </a:r>
            <a:r>
              <a:rPr lang="en-US">
                <a:latin typeface="Gotham Book" panose="02000604040000020004" pitchFamily="2" charset="0"/>
                <a:cs typeface="Arial" panose="020B0604020202020204" pitchFamily="34" charset="0"/>
              </a:rPr>
              <a:t>6 point after bullet spacing.​</a:t>
            </a:r>
            <a:endParaRPr lang="en-US"/>
          </a:p>
          <a:p>
            <a:pPr marL="365760" marR="0" lvl="1" indent="-182880" algn="l" defTabSz="914400" rtl="0" eaLnBrk="1" fontAlgn="auto" latinLnBrk="0" hangingPunct="1">
              <a:lnSpc>
                <a:spcPct val="90000"/>
              </a:lnSpc>
              <a:spcBef>
                <a:spcPts val="0"/>
              </a:spcBef>
              <a:spcAft>
                <a:spcPts val="1200"/>
              </a:spcAft>
              <a:buClr>
                <a:schemeClr val="accent1"/>
              </a:buClr>
              <a:buSzTx/>
              <a:buFont typeface="System Font Regular"/>
              <a:buChar char="⁃"/>
              <a:tabLst/>
              <a:defRPr/>
            </a:pPr>
            <a:r>
              <a:rPr lang="en-US"/>
              <a:t>Second level bullets: Gotham Book, 18pt, black, pink dash bullets set at 100 of type size, </a:t>
            </a:r>
            <a:r>
              <a:rPr lang="en-US">
                <a:latin typeface="Gotham Book" panose="02000604040000020004" pitchFamily="2" charset="0"/>
                <a:cs typeface="Arial" panose="020B0604020202020204" pitchFamily="34" charset="0"/>
              </a:rPr>
              <a:t>6 point after bullet spacing.​</a:t>
            </a:r>
            <a:endParaRPr lang="en-US"/>
          </a:p>
          <a:p>
            <a:pPr lvl="2"/>
            <a:r>
              <a:rPr lang="en-US"/>
              <a:t>Third level bullets: Gotham Book, 18pt, black pink small box set at 100 of type size, </a:t>
            </a:r>
            <a:r>
              <a:rPr lang="en-US">
                <a:latin typeface="Gotham Book" panose="02000604040000020004" pitchFamily="2" charset="0"/>
                <a:cs typeface="Arial" panose="020B0604020202020204" pitchFamily="34" charset="0"/>
              </a:rPr>
              <a:t>6 point after bullet spacing.​</a:t>
            </a:r>
          </a:p>
          <a:p>
            <a:pPr lvl="2"/>
            <a:r>
              <a:rPr lang="en-US"/>
              <a:t>Third level bullets: Gotham Book, 18pt, black pink small box set at 100 of type size, </a:t>
            </a:r>
            <a:r>
              <a:rPr lang="en-US">
                <a:latin typeface="Gotham Book" panose="02000604040000020004" pitchFamily="2" charset="0"/>
                <a:cs typeface="Arial" panose="020B0604020202020204" pitchFamily="34" charset="0"/>
              </a:rPr>
              <a:t>6 point after bullet spacing.​</a:t>
            </a:r>
          </a:p>
        </p:txBody>
      </p:sp>
    </p:spTree>
    <p:extLst>
      <p:ext uri="{BB962C8B-B14F-4D97-AF65-F5344CB8AC3E}">
        <p14:creationId xmlns:p14="http://schemas.microsoft.com/office/powerpoint/2010/main" val="3635573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A4317B-03E8-EF14-7369-BFD8EDC707F3}"/>
              </a:ext>
            </a:extLst>
          </p:cNvPr>
          <p:cNvSpPr>
            <a:spLocks noGrp="1"/>
          </p:cNvSpPr>
          <p:nvPr>
            <p:ph type="title"/>
          </p:nvPr>
        </p:nvSpPr>
        <p:spPr>
          <a:xfrm>
            <a:off x="838200" y="762000"/>
            <a:ext cx="10515600" cy="631371"/>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521733EC-B7E6-DD03-F110-1230E71D6C7E}"/>
              </a:ext>
            </a:extLst>
          </p:cNvPr>
          <p:cNvSpPr>
            <a:spLocks noGrp="1"/>
          </p:cNvSpPr>
          <p:nvPr>
            <p:ph type="body" idx="1"/>
          </p:nvPr>
        </p:nvSpPr>
        <p:spPr>
          <a:xfrm>
            <a:off x="838200" y="1655180"/>
            <a:ext cx="10515600" cy="4521783"/>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82730A6D-B8A4-D2B4-60BF-6228F56D8073}"/>
              </a:ext>
            </a:extLst>
          </p:cNvPr>
          <p:cNvPicPr>
            <a:picLocks noChangeAspect="1"/>
          </p:cNvPicPr>
          <p:nvPr userDrawn="1"/>
        </p:nvPicPr>
        <p:blipFill rotWithShape="1">
          <a:blip r:embed="rId12"/>
          <a:srcRect l="11039" t="19596" r="12632" b="19186"/>
          <a:stretch/>
        </p:blipFill>
        <p:spPr>
          <a:xfrm>
            <a:off x="297230" y="6138114"/>
            <a:ext cx="1011683" cy="456419"/>
          </a:xfrm>
          <a:prstGeom prst="rect">
            <a:avLst/>
          </a:prstGeom>
        </p:spPr>
      </p:pic>
    </p:spTree>
    <p:extLst>
      <p:ext uri="{BB962C8B-B14F-4D97-AF65-F5344CB8AC3E}">
        <p14:creationId xmlns:p14="http://schemas.microsoft.com/office/powerpoint/2010/main" val="249725166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0" r:id="rId4"/>
    <p:sldLayoutId id="2147483652" r:id="rId5"/>
    <p:sldLayoutId id="2147483654" r:id="rId6"/>
    <p:sldLayoutId id="2147483655" r:id="rId7"/>
    <p:sldLayoutId id="2147483653" r:id="rId8"/>
    <p:sldLayoutId id="2147483662" r:id="rId9"/>
    <p:sldLayoutId id="2147483663" r:id="rId10"/>
  </p:sldLayoutIdLst>
  <p:txStyles>
    <p:titleStyle>
      <a:lvl1pPr algn="l" defTabSz="914400" rtl="0" eaLnBrk="1" latinLnBrk="0" hangingPunct="1">
        <a:lnSpc>
          <a:spcPct val="100000"/>
        </a:lnSpc>
        <a:spcBef>
          <a:spcPct val="0"/>
        </a:spcBef>
        <a:buNone/>
        <a:defRPr sz="36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0"/>
        </a:spcBef>
        <a:spcAft>
          <a:spcPts val="600"/>
        </a:spcAft>
        <a:buFont typeface="System Font Regular"/>
        <a:buChar char="-"/>
        <a:defRPr sz="1600" kern="1200">
          <a:solidFill>
            <a:schemeClr val="tx1"/>
          </a:solidFill>
          <a:latin typeface="+mn-lt"/>
          <a:ea typeface="+mn-ea"/>
          <a:cs typeface="+mn-cs"/>
        </a:defRPr>
      </a:lvl4pPr>
      <a:lvl5pPr marL="685800" indent="-228600" algn="l" defTabSz="914400" rtl="0" eaLnBrk="1" latinLnBrk="0" hangingPunct="1">
        <a:lnSpc>
          <a:spcPct val="100000"/>
        </a:lnSpc>
        <a:spcBef>
          <a:spcPts val="0"/>
        </a:spcBef>
        <a:spcAft>
          <a:spcPts val="600"/>
        </a:spcAft>
        <a:buClr>
          <a:schemeClr val="tx2"/>
        </a:buClr>
        <a:buSzPct val="50000"/>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7176">
          <p15:clr>
            <a:srgbClr val="F26B43"/>
          </p15:clr>
        </p15:guide>
        <p15:guide id="3" pos="960">
          <p15:clr>
            <a:srgbClr val="F26B43"/>
          </p15:clr>
        </p15:guide>
        <p15:guide id="4" pos="744">
          <p15:clr>
            <a:srgbClr val="F26B43"/>
          </p15:clr>
        </p15:guide>
        <p15:guide id="5" pos="528">
          <p15:clr>
            <a:srgbClr val="F26B43"/>
          </p15:clr>
        </p15:guide>
        <p15:guide id="6" orient="horz" pos="480">
          <p15:clr>
            <a:srgbClr val="F26B43"/>
          </p15:clr>
        </p15:guide>
        <p15:guide id="7" orient="horz" pos="2160">
          <p15:clr>
            <a:srgbClr val="F26B43"/>
          </p15:clr>
        </p15:guide>
        <p15:guide id="8" orient="horz" pos="10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6268386"/>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4" r:id="rId3"/>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0"/>
        </a:spcBef>
        <a:spcAft>
          <a:spcPts val="600"/>
        </a:spcAft>
        <a:buFont typeface="System Font Regular"/>
        <a:buChar char="-"/>
        <a:defRPr sz="1600" kern="1200">
          <a:solidFill>
            <a:schemeClr val="tx1"/>
          </a:solidFill>
          <a:latin typeface="+mn-lt"/>
          <a:ea typeface="+mn-ea"/>
          <a:cs typeface="+mn-cs"/>
        </a:defRPr>
      </a:lvl4pPr>
      <a:lvl5pPr marL="685800" indent="-228600" algn="l" defTabSz="914400" rtl="0" eaLnBrk="1" latinLnBrk="0" hangingPunct="1">
        <a:lnSpc>
          <a:spcPct val="100000"/>
        </a:lnSpc>
        <a:spcBef>
          <a:spcPts val="0"/>
        </a:spcBef>
        <a:spcAft>
          <a:spcPts val="600"/>
        </a:spcAft>
        <a:buClr>
          <a:schemeClr val="tx2"/>
        </a:buClr>
        <a:buSzPct val="50000"/>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7176">
          <p15:clr>
            <a:srgbClr val="F26B43"/>
          </p15:clr>
        </p15:guide>
        <p15:guide id="3" pos="960">
          <p15:clr>
            <a:srgbClr val="F26B43"/>
          </p15:clr>
        </p15:guide>
        <p15:guide id="4" pos="744">
          <p15:clr>
            <a:srgbClr val="F26B43"/>
          </p15:clr>
        </p15:guide>
        <p15:guide id="5" pos="528">
          <p15:clr>
            <a:srgbClr val="F26B43"/>
          </p15:clr>
        </p15:guide>
        <p15:guide id="6" orient="horz" pos="480">
          <p15:clr>
            <a:srgbClr val="F26B43"/>
          </p15:clr>
        </p15:guide>
        <p15:guide id="7" orient="horz" pos="2160">
          <p15:clr>
            <a:srgbClr val="F26B43"/>
          </p15:clr>
        </p15:guide>
        <p15:guide id="8" orient="horz" pos="1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5.jpe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hyperlink" Target="https://pixabay.com/illustrations/fireworks-stars-celebration-788799/" TargetMode="Externa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B097FA-D085-EE22-E390-D4501491C40F}"/>
              </a:ext>
            </a:extLst>
          </p:cNvPr>
          <p:cNvSpPr/>
          <p:nvPr/>
        </p:nvSpPr>
        <p:spPr>
          <a:xfrm>
            <a:off x="1181100" y="3429000"/>
            <a:ext cx="1491955" cy="153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C83E1F7-9802-366C-D719-4B17029A38ED}"/>
              </a:ext>
            </a:extLst>
          </p:cNvPr>
          <p:cNvSpPr/>
          <p:nvPr/>
        </p:nvSpPr>
        <p:spPr>
          <a:xfrm>
            <a:off x="7646894" y="4237028"/>
            <a:ext cx="1491955" cy="153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3B9828F0-84A4-75F0-27CA-ED327E4B8100}"/>
              </a:ext>
            </a:extLst>
          </p:cNvPr>
          <p:cNvSpPr txBox="1">
            <a:spLocks/>
          </p:cNvSpPr>
          <p:nvPr/>
        </p:nvSpPr>
        <p:spPr>
          <a:xfrm>
            <a:off x="1181100" y="2339653"/>
            <a:ext cx="6810702" cy="901344"/>
          </a:xfrm>
          <a:prstGeom prst="rect">
            <a:avLst/>
          </a:prstGeom>
        </p:spPr>
        <p:txBody>
          <a:bodyPr lIns="0" tIns="0" rIns="0" bIns="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0"/>
              </a:spcBef>
              <a:spcAft>
                <a:spcPts val="600"/>
              </a:spcAft>
              <a:buFont typeface="System Font Regular"/>
              <a:buChar char="-"/>
              <a:defRPr sz="1600" kern="1200">
                <a:solidFill>
                  <a:schemeClr val="tx1"/>
                </a:solidFill>
                <a:latin typeface="+mn-lt"/>
                <a:ea typeface="+mn-ea"/>
                <a:cs typeface="+mn-cs"/>
              </a:defRPr>
            </a:lvl4pPr>
            <a:lvl5pPr marL="685800" indent="-228600" algn="l" defTabSz="914400" rtl="0" eaLnBrk="1" latinLnBrk="0" hangingPunct="1">
              <a:lnSpc>
                <a:spcPct val="100000"/>
              </a:lnSpc>
              <a:spcBef>
                <a:spcPts val="0"/>
              </a:spcBef>
              <a:spcAft>
                <a:spcPts val="600"/>
              </a:spcAft>
              <a:buClr>
                <a:schemeClr val="tx2"/>
              </a:buClr>
              <a:buSzPct val="50000"/>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0" dirty="0">
                <a:solidFill>
                  <a:schemeClr val="tx2"/>
                </a:solidFill>
                <a:latin typeface="Arial" panose="020B0604020202020204" pitchFamily="34" charset="0"/>
                <a:cs typeface="Arial" panose="020B0604020202020204" pitchFamily="34" charset="0"/>
              </a:rPr>
              <a:t>Team Kickoff</a:t>
            </a:r>
          </a:p>
          <a:p>
            <a:r>
              <a:rPr lang="en-US" sz="2400" b="0" dirty="0">
                <a:solidFill>
                  <a:schemeClr val="tx2"/>
                </a:solidFill>
                <a:latin typeface="Arial" panose="020B0604020202020204" pitchFamily="34" charset="0"/>
                <a:cs typeface="Arial" panose="020B0604020202020204" pitchFamily="34" charset="0"/>
              </a:rPr>
              <a:t>[Date]</a:t>
            </a:r>
          </a:p>
        </p:txBody>
      </p:sp>
      <p:sp>
        <p:nvSpPr>
          <p:cNvPr id="5" name="Rectangle 4">
            <a:extLst>
              <a:ext uri="{FF2B5EF4-FFF2-40B4-BE49-F238E27FC236}">
                <a16:creationId xmlns:a16="http://schemas.microsoft.com/office/drawing/2014/main" id="{F17E8818-30E9-9E4D-9E64-2B0B515677E4}"/>
              </a:ext>
            </a:extLst>
          </p:cNvPr>
          <p:cNvSpPr/>
          <p:nvPr/>
        </p:nvSpPr>
        <p:spPr>
          <a:xfrm>
            <a:off x="1419497" y="3617004"/>
            <a:ext cx="7489372" cy="1963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49E3500-F495-4159-161C-DFFACC682D6B}"/>
              </a:ext>
            </a:extLst>
          </p:cNvPr>
          <p:cNvSpPr/>
          <p:nvPr/>
        </p:nvSpPr>
        <p:spPr>
          <a:xfrm>
            <a:off x="3522250" y="3965444"/>
            <a:ext cx="1148030" cy="5339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F26CBAA-F263-FB1A-357E-3BFD9C88B02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859707" y="0"/>
            <a:ext cx="5332293" cy="6881245"/>
          </a:xfrm>
          <a:prstGeom prst="rect">
            <a:avLst/>
          </a:prstGeom>
        </p:spPr>
      </p:pic>
      <p:pic>
        <p:nvPicPr>
          <p:cNvPr id="1026" name="Picture 2">
            <a:extLst>
              <a:ext uri="{FF2B5EF4-FFF2-40B4-BE49-F238E27FC236}">
                <a16:creationId xmlns:a16="http://schemas.microsoft.com/office/drawing/2014/main" id="{F6C1FEF7-3DF7-5B57-4DAD-BBD65B7BEAA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43026" y="4046948"/>
            <a:ext cx="3467100" cy="904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448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B069280-FC6C-34ED-D638-CFD693F4E3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516" y="0"/>
            <a:ext cx="12425032" cy="6931986"/>
          </a:xfrm>
          <a:prstGeom prst="rect">
            <a:avLst/>
          </a:prstGeom>
        </p:spPr>
      </p:pic>
    </p:spTree>
    <p:extLst>
      <p:ext uri="{BB962C8B-B14F-4D97-AF65-F5344CB8AC3E}">
        <p14:creationId xmlns:p14="http://schemas.microsoft.com/office/powerpoint/2010/main" val="4020155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p:txBody>
          <a:bodyPr/>
          <a:lstStyle/>
          <a:p>
            <a:r>
              <a:rPr lang="en-US" dirty="0"/>
              <a:t>Welcome</a:t>
            </a:r>
          </a:p>
        </p:txBody>
      </p:sp>
      <p:pic>
        <p:nvPicPr>
          <p:cNvPr id="3" name="Picture 2">
            <a:extLst>
              <a:ext uri="{FF2B5EF4-FFF2-40B4-BE49-F238E27FC236}">
                <a16:creationId xmlns:a16="http://schemas.microsoft.com/office/drawing/2014/main" id="{0844B87F-B860-ACAA-CC6B-FEB0D28BB63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2847" y="6248972"/>
            <a:ext cx="1665284" cy="43462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
            <a:extLst>
              <a:ext uri="{FF2B5EF4-FFF2-40B4-BE49-F238E27FC236}">
                <a16:creationId xmlns:a16="http://schemas.microsoft.com/office/drawing/2014/main" id="{BFDF4A85-C7DB-1FBD-3210-DD8316484A71}"/>
              </a:ext>
            </a:extLst>
          </p:cNvPr>
          <p:cNvSpPr txBox="1"/>
          <p:nvPr/>
        </p:nvSpPr>
        <p:spPr>
          <a:xfrm>
            <a:off x="1005489" y="2964449"/>
            <a:ext cx="5152265" cy="123110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800" b="1">
                <a:solidFill>
                  <a:srgbClr val="E34A9C"/>
                </a:solidFill>
                <a:latin typeface="Arial" panose="020B0604020202020204" pitchFamily="34" charset="0"/>
                <a:cs typeface="Arial" panose="020B0604020202020204" pitchFamily="34" charset="0"/>
              </a:rPr>
              <a:t>[Name]</a:t>
            </a:r>
          </a:p>
          <a:p>
            <a:pPr algn="ctr"/>
            <a:r>
              <a:rPr lang="en-US">
                <a:latin typeface="Arial" panose="020B0604020202020204" pitchFamily="34" charset="0"/>
                <a:cs typeface="Arial" panose="020B0604020202020204" pitchFamily="34" charset="0"/>
              </a:rPr>
              <a:t>[Title]</a:t>
            </a:r>
          </a:p>
          <a:p>
            <a:pPr algn="ctr"/>
            <a:r>
              <a:rPr lang="en-US" b="1">
                <a:latin typeface="Arial" panose="020B0604020202020204" pitchFamily="34" charset="0"/>
                <a:cs typeface="Arial" panose="020B0604020202020204" pitchFamily="34" charset="0"/>
              </a:rPr>
              <a:t>[Team Name] Executive Sponsor</a:t>
            </a:r>
          </a:p>
        </p:txBody>
      </p:sp>
      <p:sp>
        <p:nvSpPr>
          <p:cNvPr id="6" name="TextBox 1">
            <a:extLst>
              <a:ext uri="{FF2B5EF4-FFF2-40B4-BE49-F238E27FC236}">
                <a16:creationId xmlns:a16="http://schemas.microsoft.com/office/drawing/2014/main" id="{CB584CEE-AA07-D1A1-81BF-E7DBFB9289BE}"/>
              </a:ext>
            </a:extLst>
          </p:cNvPr>
          <p:cNvSpPr txBox="1"/>
          <p:nvPr/>
        </p:nvSpPr>
        <p:spPr>
          <a:xfrm>
            <a:off x="6342674" y="1748731"/>
            <a:ext cx="3986373" cy="3662541"/>
          </a:xfrm>
          <a:prstGeom prst="rect">
            <a:avLst/>
          </a:prstGeom>
          <a:noFill/>
          <a:ln w="57150">
            <a:solidFill>
              <a:srgbClr val="E34A9C"/>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a:p>
          <a:p>
            <a:pPr algn="ctr"/>
            <a:r>
              <a:rPr lang="en-US" sz="4800"/>
              <a:t>Executive</a:t>
            </a:r>
          </a:p>
          <a:p>
            <a:pPr algn="ctr"/>
            <a:r>
              <a:rPr lang="en-US" sz="4800"/>
              <a:t>Sponsor</a:t>
            </a:r>
          </a:p>
          <a:p>
            <a:pPr algn="ctr"/>
            <a:r>
              <a:rPr lang="en-US" sz="4800"/>
              <a:t>Photo</a:t>
            </a:r>
          </a:p>
          <a:p>
            <a:pPr algn="ctr"/>
            <a:endParaRPr lang="en-US" sz="4400"/>
          </a:p>
        </p:txBody>
      </p:sp>
    </p:spTree>
    <p:extLst>
      <p:ext uri="{BB962C8B-B14F-4D97-AF65-F5344CB8AC3E}">
        <p14:creationId xmlns:p14="http://schemas.microsoft.com/office/powerpoint/2010/main" val="2619968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p:txBody>
          <a:bodyPr/>
          <a:lstStyle/>
          <a:p>
            <a:r>
              <a:rPr lang="en-US" dirty="0"/>
              <a:t>Your Team Champions</a:t>
            </a:r>
          </a:p>
        </p:txBody>
      </p:sp>
      <p:pic>
        <p:nvPicPr>
          <p:cNvPr id="3" name="Picture 2">
            <a:extLst>
              <a:ext uri="{FF2B5EF4-FFF2-40B4-BE49-F238E27FC236}">
                <a16:creationId xmlns:a16="http://schemas.microsoft.com/office/drawing/2014/main" id="{0844B87F-B860-ACAA-CC6B-FEB0D28BB63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2847" y="6248972"/>
            <a:ext cx="1665284" cy="4346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
            <a:extLst>
              <a:ext uri="{FF2B5EF4-FFF2-40B4-BE49-F238E27FC236}">
                <a16:creationId xmlns:a16="http://schemas.microsoft.com/office/drawing/2014/main" id="{339C2447-7DA7-24CD-6E71-218D3B4D86C9}"/>
              </a:ext>
            </a:extLst>
          </p:cNvPr>
          <p:cNvSpPr txBox="1"/>
          <p:nvPr/>
        </p:nvSpPr>
        <p:spPr>
          <a:xfrm>
            <a:off x="1502226" y="2995225"/>
            <a:ext cx="3986373" cy="116955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400" b="1" dirty="0">
                <a:solidFill>
                  <a:srgbClr val="E34A9C"/>
                </a:solidFill>
                <a:latin typeface="Arial" panose="020B0604020202020204" pitchFamily="34" charset="0"/>
                <a:cs typeface="Arial" panose="020B0604020202020204" pitchFamily="34" charset="0"/>
              </a:rPr>
              <a:t>[Champion Name]</a:t>
            </a:r>
          </a:p>
          <a:p>
            <a:r>
              <a:rPr lang="en-US" dirty="0">
                <a:latin typeface="Arial"/>
                <a:cs typeface="Arial"/>
              </a:rPr>
              <a:t>[Title]</a:t>
            </a:r>
          </a:p>
          <a:p>
            <a:r>
              <a:rPr lang="en-US" b="1" dirty="0">
                <a:latin typeface="Arial" panose="020B0604020202020204" pitchFamily="34" charset="0"/>
                <a:cs typeface="Arial" panose="020B0604020202020204" pitchFamily="34" charset="0"/>
              </a:rPr>
              <a:t>[Team Name] Champion </a:t>
            </a:r>
          </a:p>
        </p:txBody>
      </p:sp>
      <p:sp>
        <p:nvSpPr>
          <p:cNvPr id="7" name="TextBox 1">
            <a:extLst>
              <a:ext uri="{FF2B5EF4-FFF2-40B4-BE49-F238E27FC236}">
                <a16:creationId xmlns:a16="http://schemas.microsoft.com/office/drawing/2014/main" id="{8B8438E7-92A1-EA81-BE44-C7EF21658B57}"/>
              </a:ext>
            </a:extLst>
          </p:cNvPr>
          <p:cNvSpPr txBox="1"/>
          <p:nvPr/>
        </p:nvSpPr>
        <p:spPr>
          <a:xfrm>
            <a:off x="6468510" y="1996605"/>
            <a:ext cx="3986373" cy="3662541"/>
          </a:xfrm>
          <a:prstGeom prst="rect">
            <a:avLst/>
          </a:prstGeom>
          <a:noFill/>
          <a:ln w="57150">
            <a:solidFill>
              <a:srgbClr val="E34A9C"/>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a:p>
          <a:p>
            <a:pPr algn="ctr"/>
            <a:r>
              <a:rPr lang="en-US" sz="4800"/>
              <a:t>Champion </a:t>
            </a:r>
          </a:p>
          <a:p>
            <a:pPr algn="ctr"/>
            <a:r>
              <a:rPr lang="en-US" sz="4800"/>
              <a:t>Photo</a:t>
            </a:r>
          </a:p>
          <a:p>
            <a:pPr algn="ctr"/>
            <a:endParaRPr lang="en-US" sz="4800"/>
          </a:p>
          <a:p>
            <a:pPr algn="ctr"/>
            <a:endParaRPr lang="en-US" sz="4400"/>
          </a:p>
        </p:txBody>
      </p:sp>
    </p:spTree>
    <p:extLst>
      <p:ext uri="{BB962C8B-B14F-4D97-AF65-F5344CB8AC3E}">
        <p14:creationId xmlns:p14="http://schemas.microsoft.com/office/powerpoint/2010/main" val="3076232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p:txBody>
          <a:bodyPr/>
          <a:lstStyle/>
          <a:p>
            <a:r>
              <a:rPr lang="en-US" dirty="0"/>
              <a:t>Misson Moment</a:t>
            </a:r>
          </a:p>
        </p:txBody>
      </p:sp>
      <p:pic>
        <p:nvPicPr>
          <p:cNvPr id="3" name="Picture 2">
            <a:extLst>
              <a:ext uri="{FF2B5EF4-FFF2-40B4-BE49-F238E27FC236}">
                <a16:creationId xmlns:a16="http://schemas.microsoft.com/office/drawing/2014/main" id="{0844B87F-B860-ACAA-CC6B-FEB0D28BB63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2847" y="6248972"/>
            <a:ext cx="1665284" cy="43462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
            <a:extLst>
              <a:ext uri="{FF2B5EF4-FFF2-40B4-BE49-F238E27FC236}">
                <a16:creationId xmlns:a16="http://schemas.microsoft.com/office/drawing/2014/main" id="{AB3C5286-9A84-8A7A-FD6B-18D6F3084763}"/>
              </a:ext>
            </a:extLst>
          </p:cNvPr>
          <p:cNvSpPr txBox="1"/>
          <p:nvPr/>
        </p:nvSpPr>
        <p:spPr>
          <a:xfrm rot="10800000" flipV="1">
            <a:off x="1637620" y="2935324"/>
            <a:ext cx="5410162"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400" b="1">
                <a:solidFill>
                  <a:srgbClr val="E34A9C"/>
                </a:solidFill>
                <a:latin typeface="Arial" panose="020B0604020202020204" pitchFamily="34" charset="0"/>
                <a:cs typeface="Arial" panose="020B0604020202020204" pitchFamily="34" charset="0"/>
              </a:rPr>
              <a:t>[Ambassador Name]</a:t>
            </a:r>
            <a:br>
              <a:rPr lang="en-US" sz="4000" b="1">
                <a:solidFill>
                  <a:schemeClr val="accent2"/>
                </a:solidFill>
                <a:latin typeface="Arial" panose="020B0604020202020204" pitchFamily="34" charset="0"/>
                <a:cs typeface="Arial" panose="020B0604020202020204" pitchFamily="34" charset="0"/>
              </a:rPr>
            </a:br>
            <a:r>
              <a:rPr lang="en-US">
                <a:effectLst/>
                <a:latin typeface="Arial" panose="020B0604020202020204" pitchFamily="34" charset="0"/>
                <a:cs typeface="Arial" panose="020B0604020202020204" pitchFamily="34" charset="0"/>
              </a:rPr>
              <a:t>[Title/Department/Region, </a:t>
            </a:r>
            <a:r>
              <a:rPr lang="en-US" err="1">
                <a:effectLst/>
                <a:latin typeface="Arial" panose="020B0604020202020204" pitchFamily="34" charset="0"/>
                <a:cs typeface="Arial" panose="020B0604020202020204" pitchFamily="34" charset="0"/>
              </a:rPr>
              <a:t>etc</a:t>
            </a:r>
            <a:r>
              <a:rPr lang="en-US">
                <a:effectLst/>
                <a:latin typeface="Arial" panose="020B0604020202020204" pitchFamily="34" charset="0"/>
                <a:cs typeface="Arial" panose="020B0604020202020204" pitchFamily="34" charset="0"/>
              </a:rPr>
              <a:t>]</a:t>
            </a:r>
          </a:p>
        </p:txBody>
      </p:sp>
      <p:sp>
        <p:nvSpPr>
          <p:cNvPr id="11" name="TextBox 1">
            <a:extLst>
              <a:ext uri="{FF2B5EF4-FFF2-40B4-BE49-F238E27FC236}">
                <a16:creationId xmlns:a16="http://schemas.microsoft.com/office/drawing/2014/main" id="{68B4B547-21B7-C1FE-7FD5-25EE7B40D3C7}"/>
              </a:ext>
            </a:extLst>
          </p:cNvPr>
          <p:cNvSpPr txBox="1"/>
          <p:nvPr/>
        </p:nvSpPr>
        <p:spPr>
          <a:xfrm>
            <a:off x="6568008" y="1538790"/>
            <a:ext cx="3986373" cy="4401205"/>
          </a:xfrm>
          <a:prstGeom prst="rect">
            <a:avLst/>
          </a:prstGeom>
          <a:noFill/>
          <a:ln w="57150">
            <a:solidFill>
              <a:srgbClr val="E34A9C"/>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a:p>
          <a:p>
            <a:pPr algn="ctr"/>
            <a:r>
              <a:rPr lang="en-US" sz="4800"/>
              <a:t>Ambassador / Survivor </a:t>
            </a:r>
          </a:p>
          <a:p>
            <a:pPr algn="ctr"/>
            <a:r>
              <a:rPr lang="en-US" sz="4800"/>
              <a:t>Photo</a:t>
            </a:r>
          </a:p>
          <a:p>
            <a:pPr algn="ctr"/>
            <a:endParaRPr lang="en-US" sz="4800"/>
          </a:p>
          <a:p>
            <a:pPr algn="ctr"/>
            <a:endParaRPr lang="en-US" sz="4400"/>
          </a:p>
        </p:txBody>
      </p:sp>
    </p:spTree>
    <p:extLst>
      <p:ext uri="{BB962C8B-B14F-4D97-AF65-F5344CB8AC3E}">
        <p14:creationId xmlns:p14="http://schemas.microsoft.com/office/powerpoint/2010/main" val="2562908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p:txBody>
          <a:bodyPr/>
          <a:lstStyle/>
          <a:p>
            <a:r>
              <a:rPr lang="en-US" dirty="0"/>
              <a:t>Susan G. Komen Staff Partner</a:t>
            </a:r>
          </a:p>
        </p:txBody>
      </p:sp>
      <p:pic>
        <p:nvPicPr>
          <p:cNvPr id="3" name="Picture 2">
            <a:extLst>
              <a:ext uri="{FF2B5EF4-FFF2-40B4-BE49-F238E27FC236}">
                <a16:creationId xmlns:a16="http://schemas.microsoft.com/office/drawing/2014/main" id="{0844B87F-B860-ACAA-CC6B-FEB0D28BB63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2847" y="6248972"/>
            <a:ext cx="1665284" cy="4346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
            <a:extLst>
              <a:ext uri="{FF2B5EF4-FFF2-40B4-BE49-F238E27FC236}">
                <a16:creationId xmlns:a16="http://schemas.microsoft.com/office/drawing/2014/main" id="{4790F8AA-08F3-4702-626D-0AD81BB62F5B}"/>
              </a:ext>
            </a:extLst>
          </p:cNvPr>
          <p:cNvSpPr txBox="1"/>
          <p:nvPr/>
        </p:nvSpPr>
        <p:spPr>
          <a:xfrm rot="10800000" flipV="1">
            <a:off x="1646009" y="2982724"/>
            <a:ext cx="5410162"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400" b="1" dirty="0">
                <a:solidFill>
                  <a:srgbClr val="E34A9C"/>
                </a:solidFill>
                <a:latin typeface="Arial" panose="020B0604020202020204" pitchFamily="34" charset="0"/>
                <a:cs typeface="Arial" panose="020B0604020202020204" pitchFamily="34" charset="0"/>
              </a:rPr>
              <a:t>[SGK Staff Name]</a:t>
            </a:r>
            <a:br>
              <a:rPr lang="en-US" sz="4000" b="1" dirty="0">
                <a:solidFill>
                  <a:schemeClr val="accent2"/>
                </a:solidFill>
                <a:latin typeface="Arial" panose="020B0604020202020204" pitchFamily="34" charset="0"/>
                <a:cs typeface="Arial" panose="020B0604020202020204" pitchFamily="34" charset="0"/>
              </a:rPr>
            </a:br>
            <a:r>
              <a:rPr lang="en-US" dirty="0">
                <a:effectLst/>
                <a:latin typeface="Arial" panose="020B0604020202020204" pitchFamily="34" charset="0"/>
                <a:cs typeface="Arial" panose="020B0604020202020204" pitchFamily="34" charset="0"/>
              </a:rPr>
              <a:t>[Title/Department/Region, </a:t>
            </a:r>
            <a:r>
              <a:rPr lang="en-US" dirty="0" err="1">
                <a:effectLst/>
                <a:latin typeface="Arial" panose="020B0604020202020204" pitchFamily="34" charset="0"/>
                <a:cs typeface="Arial" panose="020B0604020202020204" pitchFamily="34" charset="0"/>
              </a:rPr>
              <a:t>etc</a:t>
            </a:r>
            <a:r>
              <a:rPr lang="en-US" dirty="0">
                <a:effectLst/>
                <a:latin typeface="Arial" panose="020B0604020202020204" pitchFamily="34" charset="0"/>
                <a:cs typeface="Arial" panose="020B0604020202020204" pitchFamily="34" charset="0"/>
              </a:rPr>
              <a:t>]</a:t>
            </a:r>
          </a:p>
        </p:txBody>
      </p:sp>
      <p:sp>
        <p:nvSpPr>
          <p:cNvPr id="10" name="TextBox 1">
            <a:extLst>
              <a:ext uri="{FF2B5EF4-FFF2-40B4-BE49-F238E27FC236}">
                <a16:creationId xmlns:a16="http://schemas.microsoft.com/office/drawing/2014/main" id="{545588D4-6E3A-878D-358A-41964201CAA8}"/>
              </a:ext>
            </a:extLst>
          </p:cNvPr>
          <p:cNvSpPr txBox="1"/>
          <p:nvPr/>
        </p:nvSpPr>
        <p:spPr>
          <a:xfrm>
            <a:off x="6426565" y="2335159"/>
            <a:ext cx="3986373" cy="2985433"/>
          </a:xfrm>
          <a:prstGeom prst="rect">
            <a:avLst/>
          </a:prstGeom>
          <a:noFill/>
          <a:ln w="57150">
            <a:solidFill>
              <a:srgbClr val="E34A9C"/>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a:p>
          <a:p>
            <a:pPr algn="ctr"/>
            <a:r>
              <a:rPr lang="en-US" sz="4800"/>
              <a:t>SGK Staff Photo</a:t>
            </a:r>
          </a:p>
          <a:p>
            <a:pPr algn="ctr"/>
            <a:endParaRPr lang="en-US" sz="4800"/>
          </a:p>
        </p:txBody>
      </p:sp>
    </p:spTree>
    <p:extLst>
      <p:ext uri="{BB962C8B-B14F-4D97-AF65-F5344CB8AC3E}">
        <p14:creationId xmlns:p14="http://schemas.microsoft.com/office/powerpoint/2010/main" val="3641302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3587AB-9455-F108-1959-6EFF69A792E6}"/>
              </a:ext>
            </a:extLst>
          </p:cNvPr>
          <p:cNvSpPr txBox="1"/>
          <p:nvPr/>
        </p:nvSpPr>
        <p:spPr>
          <a:xfrm>
            <a:off x="1181100" y="1612252"/>
            <a:ext cx="4914900" cy="3774751"/>
          </a:xfrm>
          <a:prstGeom prst="rect">
            <a:avLst/>
          </a:prstGeom>
          <a:noFill/>
        </p:spPr>
        <p:txBody>
          <a:bodyPr wrap="square" lIns="0" tIns="0" rIns="0" bIns="0" rtlCol="0">
            <a:spAutoFit/>
          </a:bodyPr>
          <a:lstStyle/>
          <a:p>
            <a:pPr marL="0" marR="0">
              <a:lnSpc>
                <a:spcPts val="2700"/>
              </a:lnSpc>
              <a:spcBef>
                <a:spcPts val="0"/>
              </a:spcBef>
            </a:pPr>
            <a:r>
              <a:rPr lang="en-US" sz="1800" b="1">
                <a:solidFill>
                  <a:schemeClr val="accent1"/>
                </a:solidFill>
                <a:effectLst/>
                <a:latin typeface="Arial" panose="020B0604020202020204" pitchFamily="34" charset="0"/>
                <a:ea typeface="Calibri" panose="020F0502020204030204" pitchFamily="34" charset="0"/>
                <a:cs typeface="Arial" panose="020B0604020202020204" pitchFamily="34" charset="0"/>
              </a:rPr>
              <a:t>Komen is the leading breast cancer organization and as the trusted health care guide for breast cancer. </a:t>
            </a:r>
            <a:r>
              <a:rPr lang="en-US" sz="1800">
                <a:effectLst/>
                <a:latin typeface="Arial" panose="020B0604020202020204" pitchFamily="34" charset="0"/>
                <a:ea typeface="Calibri" panose="020F0502020204030204" pitchFamily="34" charset="0"/>
                <a:cs typeface="Arial" panose="020B0604020202020204" pitchFamily="34" charset="0"/>
              </a:rPr>
              <a:t>Komen is dedicated to supporting the breast cancer community by accelerating research, expanding our impact on public policies through advocacy, providing direct patient services that address the economic, medical, social and emotional (psychosocial) impact of a breast cancer diagnosis, and advancing health equity for all dealing with breast cancer.</a:t>
            </a:r>
          </a:p>
        </p:txBody>
      </p:sp>
      <p:sp>
        <p:nvSpPr>
          <p:cNvPr id="5" name="Title 1">
            <a:extLst>
              <a:ext uri="{FF2B5EF4-FFF2-40B4-BE49-F238E27FC236}">
                <a16:creationId xmlns:a16="http://schemas.microsoft.com/office/drawing/2014/main" id="{23449E6D-7548-E638-4F34-86316BF6F2B7}"/>
              </a:ext>
            </a:extLst>
          </p:cNvPr>
          <p:cNvSpPr txBox="1">
            <a:spLocks/>
          </p:cNvSpPr>
          <p:nvPr/>
        </p:nvSpPr>
        <p:spPr>
          <a:xfrm>
            <a:off x="835557" y="768790"/>
            <a:ext cx="5260443" cy="4985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3600" kern="1200">
                <a:solidFill>
                  <a:schemeClr val="tx1"/>
                </a:solidFill>
                <a:latin typeface="Gotham Medium" panose="02000604030000020004" pitchFamily="2" charset="0"/>
                <a:ea typeface="+mj-ea"/>
                <a:cs typeface="+mj-cs"/>
              </a:defRPr>
            </a:lvl1pPr>
          </a:lstStyle>
          <a:p>
            <a:r>
              <a:rPr lang="en-US" b="1">
                <a:latin typeface="Arial" panose="020B0604020202020204" pitchFamily="34" charset="0"/>
                <a:cs typeface="Arial" panose="020B0604020202020204" pitchFamily="34" charset="0"/>
              </a:rPr>
              <a:t>About Susan G. Komen</a:t>
            </a:r>
          </a:p>
        </p:txBody>
      </p:sp>
      <p:pic>
        <p:nvPicPr>
          <p:cNvPr id="6" name="Picture 5">
            <a:extLst>
              <a:ext uri="{FF2B5EF4-FFF2-40B4-BE49-F238E27FC236}">
                <a16:creationId xmlns:a16="http://schemas.microsoft.com/office/drawing/2014/main" id="{6C752293-2084-0915-DE5D-B95D1B34F20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112000" y="-25400"/>
            <a:ext cx="5080000" cy="6959600"/>
          </a:xfrm>
          <a:prstGeom prst="rect">
            <a:avLst/>
          </a:prstGeom>
        </p:spPr>
      </p:pic>
      <p:pic>
        <p:nvPicPr>
          <p:cNvPr id="7" name="Picture 6">
            <a:extLst>
              <a:ext uri="{FF2B5EF4-FFF2-40B4-BE49-F238E27FC236}">
                <a16:creationId xmlns:a16="http://schemas.microsoft.com/office/drawing/2014/main" id="{BFDADE47-CAA2-5F9D-9E02-1EB1645BE31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1508" y="6170645"/>
            <a:ext cx="1665284" cy="4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56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184A7-5673-05D6-7DE3-0AC9039E75B0}"/>
              </a:ext>
            </a:extLst>
          </p:cNvPr>
          <p:cNvSpPr txBox="1">
            <a:spLocks/>
          </p:cNvSpPr>
          <p:nvPr/>
        </p:nvSpPr>
        <p:spPr>
          <a:xfrm>
            <a:off x="835557" y="753292"/>
            <a:ext cx="5743043" cy="4985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a:lstStyle>
          <a:p>
            <a:r>
              <a:rPr lang="en-US" sz="3600"/>
              <a:t>Breast Cancer Facts</a:t>
            </a:r>
          </a:p>
        </p:txBody>
      </p:sp>
      <p:sp>
        <p:nvSpPr>
          <p:cNvPr id="3" name="TextBox 2">
            <a:extLst>
              <a:ext uri="{FF2B5EF4-FFF2-40B4-BE49-F238E27FC236}">
                <a16:creationId xmlns:a16="http://schemas.microsoft.com/office/drawing/2014/main" id="{3873C76F-5109-5B08-46AC-50EC87039377}"/>
              </a:ext>
            </a:extLst>
          </p:cNvPr>
          <p:cNvSpPr txBox="1"/>
          <p:nvPr/>
        </p:nvSpPr>
        <p:spPr>
          <a:xfrm>
            <a:off x="1181100" y="1638300"/>
            <a:ext cx="5283200" cy="4001095"/>
          </a:xfrm>
          <a:prstGeom prst="rect">
            <a:avLst/>
          </a:prstGeom>
          <a:noFill/>
        </p:spPr>
        <p:txBody>
          <a:bodyPr wrap="square" lIns="0" tIns="0" rIns="0" bIns="0" rtlCol="0">
            <a:spAutoFit/>
          </a:bodyPr>
          <a:lstStyle/>
          <a:p>
            <a:pPr marL="285750" indent="-285750" fontAlgn="base">
              <a:spcAft>
                <a:spcPts val="600"/>
              </a:spcAft>
              <a:buClr>
                <a:schemeClr val="accent1"/>
              </a:buClr>
              <a:buFont typeface="Arial" panose="020B0604020202020204" pitchFamily="34" charset="0"/>
              <a:buChar char="•"/>
            </a:pPr>
            <a:r>
              <a:rPr lang="en-US" sz="1600">
                <a:latin typeface="Arial" panose="020B0604020202020204" pitchFamily="34" charset="0"/>
                <a:cs typeface="Arial" panose="020B0604020202020204" pitchFamily="34" charset="0"/>
              </a:rPr>
              <a:t>The </a:t>
            </a:r>
            <a:r>
              <a:rPr lang="en-US" sz="1600" b="1">
                <a:solidFill>
                  <a:schemeClr val="accent1"/>
                </a:solidFill>
                <a:latin typeface="Arial" panose="020B0604020202020204" pitchFamily="34" charset="0"/>
                <a:cs typeface="Arial" panose="020B0604020202020204" pitchFamily="34" charset="0"/>
              </a:rPr>
              <a:t>most significant risk factors </a:t>
            </a:r>
            <a:r>
              <a:rPr lang="en-US" sz="1600">
                <a:latin typeface="Arial" panose="020B0604020202020204" pitchFamily="34" charset="0"/>
                <a:cs typeface="Arial" panose="020B0604020202020204" pitchFamily="34" charset="0"/>
              </a:rPr>
              <a:t>for breast cancer are being a woman and getting older.​</a:t>
            </a:r>
            <a:br>
              <a:rPr lang="en-US" sz="1600">
                <a:latin typeface="Arial" panose="020B0604020202020204" pitchFamily="34" charset="0"/>
                <a:cs typeface="Arial" panose="020B0604020202020204" pitchFamily="34" charset="0"/>
              </a:rPr>
            </a:br>
            <a:endParaRPr lang="en-US" sz="1600">
              <a:latin typeface="Arial" panose="020B0604020202020204" pitchFamily="34" charset="0"/>
              <a:cs typeface="Arial" panose="020B0604020202020204" pitchFamily="34" charset="0"/>
            </a:endParaRPr>
          </a:p>
          <a:p>
            <a:pPr marL="285750" indent="-285750" fontAlgn="base">
              <a:spcAft>
                <a:spcPts val="600"/>
              </a:spcAft>
              <a:buClr>
                <a:schemeClr val="accent1"/>
              </a:buClr>
              <a:buFont typeface="Arial" panose="020B0604020202020204" pitchFamily="34" charset="0"/>
              <a:buChar char="•"/>
            </a:pPr>
            <a:r>
              <a:rPr lang="en-US" sz="1600" b="1">
                <a:solidFill>
                  <a:schemeClr val="accent1"/>
                </a:solidFill>
                <a:latin typeface="Arial" panose="020B0604020202020204" pitchFamily="34" charset="0"/>
                <a:cs typeface="Arial" panose="020B0604020202020204" pitchFamily="34" charset="0"/>
              </a:rPr>
              <a:t>Every 12 minutes, </a:t>
            </a:r>
            <a:r>
              <a:rPr lang="en-US" sz="1600">
                <a:latin typeface="Arial" panose="020B0604020202020204" pitchFamily="34" charset="0"/>
                <a:cs typeface="Arial" panose="020B0604020202020204" pitchFamily="34" charset="0"/>
              </a:rPr>
              <a:t>one woman in the U.S. will lose her life to breast cancer.​</a:t>
            </a:r>
            <a:br>
              <a:rPr lang="en-US" sz="1600">
                <a:latin typeface="Arial" panose="020B0604020202020204" pitchFamily="34" charset="0"/>
                <a:cs typeface="Arial" panose="020B0604020202020204" pitchFamily="34" charset="0"/>
              </a:rPr>
            </a:br>
            <a:endParaRPr lang="en-US" sz="1600">
              <a:latin typeface="Arial" panose="020B0604020202020204" pitchFamily="34" charset="0"/>
              <a:cs typeface="Arial" panose="020B0604020202020204" pitchFamily="34" charset="0"/>
            </a:endParaRPr>
          </a:p>
          <a:p>
            <a:pPr marL="285750" indent="-285750" fontAlgn="base">
              <a:spcAft>
                <a:spcPts val="600"/>
              </a:spcAft>
              <a:buClr>
                <a:schemeClr val="accent1"/>
              </a:buClr>
              <a:buFont typeface="Arial" panose="020B0604020202020204" pitchFamily="34" charset="0"/>
              <a:buChar char="•"/>
            </a:pPr>
            <a:r>
              <a:rPr lang="en-US" sz="1600">
                <a:latin typeface="Arial" panose="020B0604020202020204" pitchFamily="34" charset="0"/>
                <a:cs typeface="Arial" panose="020B0604020202020204" pitchFamily="34" charset="0"/>
              </a:rPr>
              <a:t>African-American women in the U.S. die from breast cancer </a:t>
            </a:r>
            <a:r>
              <a:rPr lang="en-US" sz="1600" b="1">
                <a:solidFill>
                  <a:schemeClr val="accent1"/>
                </a:solidFill>
                <a:latin typeface="Arial" panose="020B0604020202020204" pitchFamily="34" charset="0"/>
                <a:cs typeface="Arial" panose="020B0604020202020204" pitchFamily="34" charset="0"/>
              </a:rPr>
              <a:t>about 40% more </a:t>
            </a:r>
            <a:r>
              <a:rPr lang="en-US" sz="1600">
                <a:latin typeface="Arial" panose="020B0604020202020204" pitchFamily="34" charset="0"/>
                <a:cs typeface="Arial" panose="020B0604020202020204" pitchFamily="34" charset="0"/>
              </a:rPr>
              <a:t>than Caucasian women.​</a:t>
            </a:r>
            <a:br>
              <a:rPr lang="en-US" sz="1600">
                <a:latin typeface="Arial" panose="020B0604020202020204" pitchFamily="34" charset="0"/>
                <a:cs typeface="Arial" panose="020B0604020202020204" pitchFamily="34" charset="0"/>
              </a:rPr>
            </a:br>
            <a:endParaRPr lang="en-US" sz="1600">
              <a:latin typeface="Arial" panose="020B0604020202020204" pitchFamily="34" charset="0"/>
              <a:cs typeface="Arial" panose="020B0604020202020204" pitchFamily="34" charset="0"/>
            </a:endParaRPr>
          </a:p>
          <a:p>
            <a:pPr marL="285750" indent="-285750" fontAlgn="base">
              <a:spcAft>
                <a:spcPts val="600"/>
              </a:spcAft>
              <a:buClr>
                <a:schemeClr val="accent1"/>
              </a:buClr>
              <a:buFont typeface="Arial" panose="020B0604020202020204" pitchFamily="34" charset="0"/>
              <a:buChar char="•"/>
            </a:pPr>
            <a:r>
              <a:rPr lang="en-US" sz="1600">
                <a:latin typeface="Arial" panose="020B0604020202020204" pitchFamily="34" charset="0"/>
                <a:cs typeface="Arial" panose="020B0604020202020204" pitchFamily="34" charset="0"/>
              </a:rPr>
              <a:t>Breast cancer </a:t>
            </a:r>
            <a:r>
              <a:rPr lang="en-US" sz="1600" b="1">
                <a:solidFill>
                  <a:schemeClr val="accent1"/>
                </a:solidFill>
                <a:latin typeface="Arial" panose="020B0604020202020204" pitchFamily="34" charset="0"/>
                <a:cs typeface="Arial" panose="020B0604020202020204" pitchFamily="34" charset="0"/>
              </a:rPr>
              <a:t>is the leading cause </a:t>
            </a:r>
            <a:r>
              <a:rPr lang="en-US" sz="1600">
                <a:latin typeface="Arial" panose="020B0604020202020204" pitchFamily="34" charset="0"/>
                <a:cs typeface="Arial" panose="020B0604020202020204" pitchFamily="34" charset="0"/>
              </a:rPr>
              <a:t>of cancer deaths for all Hispanic women in the U.S.​</a:t>
            </a:r>
            <a:br>
              <a:rPr lang="en-US" sz="1600">
                <a:latin typeface="Arial" panose="020B0604020202020204" pitchFamily="34" charset="0"/>
                <a:cs typeface="Arial" panose="020B0604020202020204" pitchFamily="34" charset="0"/>
              </a:rPr>
            </a:br>
            <a:endParaRPr lang="en-US" sz="1600">
              <a:latin typeface="Arial" panose="020B0604020202020204" pitchFamily="34" charset="0"/>
              <a:cs typeface="Arial" panose="020B0604020202020204" pitchFamily="34" charset="0"/>
            </a:endParaRPr>
          </a:p>
          <a:p>
            <a:pPr marL="285750" indent="-285750" fontAlgn="base">
              <a:spcAft>
                <a:spcPts val="600"/>
              </a:spcAft>
              <a:buClr>
                <a:schemeClr val="accent1"/>
              </a:buClr>
              <a:buFont typeface="Arial" panose="020B0604020202020204" pitchFamily="34" charset="0"/>
              <a:buChar char="•"/>
            </a:pPr>
            <a:r>
              <a:rPr lang="en-US" sz="1600">
                <a:latin typeface="Arial" panose="020B0604020202020204" pitchFamily="34" charset="0"/>
                <a:cs typeface="Arial" panose="020B0604020202020204" pitchFamily="34" charset="0"/>
              </a:rPr>
              <a:t>Breast cancer treatment can </a:t>
            </a:r>
            <a:r>
              <a:rPr lang="en-US" sz="1600" b="1">
                <a:solidFill>
                  <a:schemeClr val="accent1"/>
                </a:solidFill>
                <a:latin typeface="Arial" panose="020B0604020202020204" pitchFamily="34" charset="0"/>
                <a:cs typeface="Arial" panose="020B0604020202020204" pitchFamily="34" charset="0"/>
              </a:rPr>
              <a:t>cause financial strain </a:t>
            </a:r>
            <a:r>
              <a:rPr lang="en-US" sz="1600">
                <a:latin typeface="Arial" panose="020B0604020202020204" pitchFamily="34" charset="0"/>
                <a:cs typeface="Arial" panose="020B0604020202020204" pitchFamily="34" charset="0"/>
              </a:rPr>
              <a:t>that forces patients to choose between their health and other needs.</a:t>
            </a:r>
          </a:p>
        </p:txBody>
      </p:sp>
      <p:pic>
        <p:nvPicPr>
          <p:cNvPr id="9" name="Picture 8">
            <a:extLst>
              <a:ext uri="{FF2B5EF4-FFF2-40B4-BE49-F238E27FC236}">
                <a16:creationId xmlns:a16="http://schemas.microsoft.com/office/drawing/2014/main" id="{430E7CA4-BE8F-7866-11FB-ADEB11559F2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12000" y="-25400"/>
            <a:ext cx="5080000" cy="6959600"/>
          </a:xfrm>
          <a:prstGeom prst="rect">
            <a:avLst/>
          </a:prstGeom>
        </p:spPr>
      </p:pic>
      <p:pic>
        <p:nvPicPr>
          <p:cNvPr id="4" name="Picture 3">
            <a:extLst>
              <a:ext uri="{FF2B5EF4-FFF2-40B4-BE49-F238E27FC236}">
                <a16:creationId xmlns:a16="http://schemas.microsoft.com/office/drawing/2014/main" id="{512F9FBD-C3D9-4F51-D89F-E7B8FBE07B5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674" y="6119682"/>
            <a:ext cx="1910417" cy="498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029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87AD-C8B6-5A63-627A-151A2FFFB834}"/>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Our Strategic Imperatives</a:t>
            </a:r>
            <a:endParaRPr lang="en-US"/>
          </a:p>
        </p:txBody>
      </p:sp>
      <p:sp>
        <p:nvSpPr>
          <p:cNvPr id="3" name="Text Placeholder 2">
            <a:extLst>
              <a:ext uri="{FF2B5EF4-FFF2-40B4-BE49-F238E27FC236}">
                <a16:creationId xmlns:a16="http://schemas.microsoft.com/office/drawing/2014/main" id="{31DA0A09-B291-996A-160A-39F3113AECD3}"/>
              </a:ext>
            </a:extLst>
          </p:cNvPr>
          <p:cNvSpPr>
            <a:spLocks noGrp="1"/>
          </p:cNvSpPr>
          <p:nvPr>
            <p:ph type="body" idx="1"/>
          </p:nvPr>
        </p:nvSpPr>
        <p:spPr>
          <a:xfrm>
            <a:off x="839789" y="1798925"/>
            <a:ext cx="4659312" cy="1062037"/>
          </a:xfrm>
        </p:spPr>
        <p:txBody>
          <a:bodyPr>
            <a:normAutofit fontScale="85000" lnSpcReduction="20000"/>
          </a:bodyPr>
          <a:lstStyle/>
          <a:p>
            <a:pPr>
              <a:lnSpc>
                <a:spcPct val="120000"/>
              </a:lnSpc>
            </a:pPr>
            <a:r>
              <a:rPr lang="en-US" sz="2400" b="1">
                <a:solidFill>
                  <a:schemeClr val="accent1"/>
                </a:solidFill>
                <a:effectLst/>
                <a:latin typeface="Arial" panose="020B0604020202020204" pitchFamily="34" charset="0"/>
                <a:ea typeface="Calibri" panose="020F0502020204030204" pitchFamily="34" charset="0"/>
                <a:cs typeface="Arial" panose="020B0604020202020204" pitchFamily="34" charset="0"/>
              </a:rPr>
              <a:t>Conquer aggressive and deadly breast cancers to help people live longer, better lives.</a:t>
            </a:r>
            <a:r>
              <a:rPr lang="en-US" sz="2400" b="1">
                <a:solidFill>
                  <a:schemeClr val="accent1"/>
                </a:solidFill>
                <a:effectLst/>
                <a:latin typeface="Arial" panose="020B0604020202020204" pitchFamily="34" charset="0"/>
                <a:cs typeface="Arial" panose="020B0604020202020204" pitchFamily="34" charset="0"/>
              </a:rPr>
              <a:t> </a:t>
            </a:r>
          </a:p>
          <a:p>
            <a:pPr>
              <a:lnSpc>
                <a:spcPct val="120000"/>
              </a:lnSpc>
            </a:pPr>
            <a:endParaRPr lang="en-US">
              <a:solidFill>
                <a:schemeClr val="accent2"/>
              </a:solidFill>
            </a:endParaRPr>
          </a:p>
        </p:txBody>
      </p:sp>
      <p:sp>
        <p:nvSpPr>
          <p:cNvPr id="4" name="Content Placeholder 3">
            <a:extLst>
              <a:ext uri="{FF2B5EF4-FFF2-40B4-BE49-F238E27FC236}">
                <a16:creationId xmlns:a16="http://schemas.microsoft.com/office/drawing/2014/main" id="{6D8FD94D-A469-AD56-AAA1-0190CE0966EB}"/>
              </a:ext>
            </a:extLst>
          </p:cNvPr>
          <p:cNvSpPr>
            <a:spLocks noGrp="1"/>
          </p:cNvSpPr>
          <p:nvPr>
            <p:ph sz="half" idx="2"/>
          </p:nvPr>
        </p:nvSpPr>
        <p:spPr>
          <a:xfrm>
            <a:off x="839787" y="3015946"/>
            <a:ext cx="4659311" cy="3291480"/>
          </a:xfrm>
        </p:spPr>
        <p:txBody>
          <a:bodyPr>
            <a:normAutofit/>
          </a:bodyPr>
          <a:lstStyle/>
          <a:p>
            <a:pPr>
              <a:lnSpc>
                <a:spcPts val="2200"/>
              </a:lnSpc>
            </a:pPr>
            <a:r>
              <a:rPr lang="en-US" sz="1400" b="1">
                <a:effectLst/>
                <a:latin typeface="Arial" panose="020B0604020202020204" pitchFamily="34" charset="0"/>
                <a:cs typeface="Arial" panose="020B0604020202020204" pitchFamily="34" charset="0"/>
              </a:rPr>
              <a:t>Susan G. Komen has long been committed to doing everything we can to eliminate breast cancer </a:t>
            </a:r>
            <a:r>
              <a:rPr lang="en-US" sz="1400" b="0">
                <a:effectLst/>
                <a:latin typeface="Arial" panose="020B0604020202020204" pitchFamily="34" charset="0"/>
                <a:cs typeface="Arial" panose="020B0604020202020204" pitchFamily="34" charset="0"/>
              </a:rPr>
              <a:t>and research is key to finding new discoveries and treatments for aggressive and deadly breast cancers. </a:t>
            </a:r>
            <a:r>
              <a:rPr lang="en-US" sz="1400">
                <a:effectLst/>
                <a:latin typeface="Arial" panose="020B0604020202020204" pitchFamily="34" charset="0"/>
                <a:cs typeface="Arial" panose="020B0604020202020204" pitchFamily="34" charset="0"/>
              </a:rPr>
              <a:t>That is why we are committed to advancing research for metastatic breast cancer, inflammatory breast cancer, triple negative breast cancer </a:t>
            </a:r>
            <a:r>
              <a:rPr lang="en-US" sz="1400" b="0">
                <a:effectLst/>
                <a:latin typeface="Arial" panose="020B0604020202020204" pitchFamily="34" charset="0"/>
                <a:cs typeface="Arial" panose="020B0604020202020204" pitchFamily="34" charset="0"/>
              </a:rPr>
              <a:t>and all rare, deadly and aggressive breast cancer communities.</a:t>
            </a:r>
            <a:endParaRPr lang="en-US" sz="1400" b="0"/>
          </a:p>
        </p:txBody>
      </p:sp>
      <p:sp>
        <p:nvSpPr>
          <p:cNvPr id="7" name="Text Placeholder 2">
            <a:extLst>
              <a:ext uri="{FF2B5EF4-FFF2-40B4-BE49-F238E27FC236}">
                <a16:creationId xmlns:a16="http://schemas.microsoft.com/office/drawing/2014/main" id="{399A3FF0-05D7-4C2D-B9C8-0DE51AB1FEFF}"/>
              </a:ext>
            </a:extLst>
          </p:cNvPr>
          <p:cNvSpPr txBox="1">
            <a:spLocks/>
          </p:cNvSpPr>
          <p:nvPr/>
        </p:nvSpPr>
        <p:spPr>
          <a:xfrm>
            <a:off x="6393153" y="1798925"/>
            <a:ext cx="4659312" cy="1062037"/>
          </a:xfrm>
          <a:prstGeom prst="rect">
            <a:avLst/>
          </a:prstGeom>
        </p:spPr>
        <p:txBody>
          <a:bodyPr vert="horz" lIns="0" tIns="0" rIns="0" bIns="0" rtlCol="0" anchor="t" anchorCtr="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
                <a:schemeClr val="accent1"/>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System Font Regular"/>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600"/>
              </a:spcAft>
              <a:buClr>
                <a:schemeClr val="tx2"/>
              </a:buClr>
              <a:buSzPct val="50000"/>
              <a:buFont typeface="Wingdings"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b="1">
                <a:solidFill>
                  <a:schemeClr val="accent1"/>
                </a:solidFill>
                <a:effectLst/>
                <a:latin typeface="Arial" panose="020B0604020202020204" pitchFamily="34" charset="0"/>
                <a:ea typeface="Calibri" panose="020F0502020204030204" pitchFamily="34" charset="0"/>
                <a:cs typeface="Arial" panose="020B0604020202020204" pitchFamily="34" charset="0"/>
              </a:rPr>
              <a:t>Ensure all people get the care they need and achieve health equity</a:t>
            </a:r>
            <a:endParaRPr lang="en-US" sz="2000">
              <a:solidFill>
                <a:schemeClr val="accent1"/>
              </a:solidFill>
            </a:endParaRPr>
          </a:p>
        </p:txBody>
      </p:sp>
      <p:sp>
        <p:nvSpPr>
          <p:cNvPr id="8" name="Content Placeholder 3">
            <a:extLst>
              <a:ext uri="{FF2B5EF4-FFF2-40B4-BE49-F238E27FC236}">
                <a16:creationId xmlns:a16="http://schemas.microsoft.com/office/drawing/2014/main" id="{BCF02780-6B1B-8792-3E24-D30AF40430B1}"/>
              </a:ext>
            </a:extLst>
          </p:cNvPr>
          <p:cNvSpPr txBox="1">
            <a:spLocks/>
          </p:cNvSpPr>
          <p:nvPr/>
        </p:nvSpPr>
        <p:spPr>
          <a:xfrm>
            <a:off x="6393152" y="2733963"/>
            <a:ext cx="4297680" cy="3573463"/>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0"/>
              </a:spcBef>
              <a:spcAft>
                <a:spcPts val="600"/>
              </a:spcAft>
              <a:buFont typeface="System Font Regular"/>
              <a:buChar char="-"/>
              <a:defRPr sz="1600" kern="1200">
                <a:solidFill>
                  <a:schemeClr val="tx1"/>
                </a:solidFill>
                <a:latin typeface="+mn-lt"/>
                <a:ea typeface="+mn-ea"/>
                <a:cs typeface="+mn-cs"/>
              </a:defRPr>
            </a:lvl4pPr>
            <a:lvl5pPr marL="685800" indent="-228600" algn="l" defTabSz="914400" rtl="0" eaLnBrk="1" latinLnBrk="0" hangingPunct="1">
              <a:lnSpc>
                <a:spcPct val="100000"/>
              </a:lnSpc>
              <a:spcBef>
                <a:spcPts val="0"/>
              </a:spcBef>
              <a:spcAft>
                <a:spcPts val="600"/>
              </a:spcAft>
              <a:buClr>
                <a:schemeClr val="tx2"/>
              </a:buClr>
              <a:buSzPct val="50000"/>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en-US" sz="1400">
                <a:effectLst/>
                <a:latin typeface="Arial" panose="020B0604020202020204" pitchFamily="34" charset="0"/>
                <a:cs typeface="Arial" panose="020B0604020202020204" pitchFamily="34" charset="0"/>
              </a:rPr>
              <a:t>Achieving health equity is core to Komen’s mission. Komen is committed to eliminating breast cancer disparities </a:t>
            </a:r>
            <a:r>
              <a:rPr lang="en-US" sz="1400" b="0">
                <a:effectLst/>
                <a:latin typeface="Arial" panose="020B0604020202020204" pitchFamily="34" charset="0"/>
                <a:cs typeface="Arial" panose="020B0604020202020204" pitchFamily="34" charset="0"/>
              </a:rPr>
              <a:t>by breaking down the barriers that create poor breast health outcomes through a variety of proven interventions. By collaborating with communities, policymakers, researchers, health care workers and other key stakeholders to help create a world where everyone has a just opportunity of surviving breast cancer.</a:t>
            </a:r>
            <a:endParaRPr lang="en-US" sz="1400" b="0"/>
          </a:p>
        </p:txBody>
      </p:sp>
      <p:cxnSp>
        <p:nvCxnSpPr>
          <p:cNvPr id="6" name="Straight Connector 5">
            <a:extLst>
              <a:ext uri="{FF2B5EF4-FFF2-40B4-BE49-F238E27FC236}">
                <a16:creationId xmlns:a16="http://schemas.microsoft.com/office/drawing/2014/main" id="{9D714289-1362-153F-683A-E08DAD205126}"/>
              </a:ext>
            </a:extLst>
          </p:cNvPr>
          <p:cNvCxnSpPr/>
          <p:nvPr/>
        </p:nvCxnSpPr>
        <p:spPr>
          <a:xfrm>
            <a:off x="839787" y="1641764"/>
            <a:ext cx="4241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19610D-E29E-C490-405A-72F0DAD80CD8}"/>
              </a:ext>
            </a:extLst>
          </p:cNvPr>
          <p:cNvCxnSpPr/>
          <p:nvPr/>
        </p:nvCxnSpPr>
        <p:spPr>
          <a:xfrm>
            <a:off x="839787" y="5538354"/>
            <a:ext cx="4241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AACF871-C8D3-6D7F-DFD5-1C8194A2D114}"/>
              </a:ext>
            </a:extLst>
          </p:cNvPr>
          <p:cNvCxnSpPr/>
          <p:nvPr/>
        </p:nvCxnSpPr>
        <p:spPr>
          <a:xfrm>
            <a:off x="6336578" y="1641764"/>
            <a:ext cx="4241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149E0B8-C214-C64E-93C3-9AD96D8DF183}"/>
              </a:ext>
            </a:extLst>
          </p:cNvPr>
          <p:cNvCxnSpPr/>
          <p:nvPr/>
        </p:nvCxnSpPr>
        <p:spPr>
          <a:xfrm>
            <a:off x="6336578" y="5538354"/>
            <a:ext cx="4241368"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14C20EF-4DD4-3250-FE40-E949CA1B606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1508" y="6170645"/>
            <a:ext cx="1665284" cy="4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1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electronics, compact disk&#10;&#10;Description automatically generated">
            <a:extLst>
              <a:ext uri="{FF2B5EF4-FFF2-40B4-BE49-F238E27FC236}">
                <a16:creationId xmlns:a16="http://schemas.microsoft.com/office/drawing/2014/main" id="{36CBBD20-CD45-EBC9-7D6C-1CBCE564883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22804" y="877901"/>
            <a:ext cx="4833639" cy="4744898"/>
          </a:xfrm>
          <a:prstGeom prst="rect">
            <a:avLst/>
          </a:prstGeom>
        </p:spPr>
      </p:pic>
      <p:sp>
        <p:nvSpPr>
          <p:cNvPr id="8" name="Title 1">
            <a:extLst>
              <a:ext uri="{FF2B5EF4-FFF2-40B4-BE49-F238E27FC236}">
                <a16:creationId xmlns:a16="http://schemas.microsoft.com/office/drawing/2014/main" id="{B91F8335-F026-9D29-06A2-3977D10A2106}"/>
              </a:ext>
            </a:extLst>
          </p:cNvPr>
          <p:cNvSpPr txBox="1">
            <a:spLocks/>
          </p:cNvSpPr>
          <p:nvPr/>
        </p:nvSpPr>
        <p:spPr>
          <a:xfrm>
            <a:off x="835557" y="1231586"/>
            <a:ext cx="6162143" cy="4985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3600" kern="1200">
                <a:solidFill>
                  <a:schemeClr val="tx1"/>
                </a:solidFill>
                <a:latin typeface="Gotham Medium" panose="02000604030000020004" pitchFamily="2" charset="0"/>
                <a:ea typeface="+mj-ea"/>
                <a:cs typeface="+mj-cs"/>
              </a:defRPr>
            </a:lvl1pPr>
          </a:lstStyle>
          <a:p>
            <a:r>
              <a:rPr lang="en-US" b="1">
                <a:latin typeface="Arial" panose="020B0604020202020204" pitchFamily="34" charset="0"/>
                <a:cs typeface="Arial" panose="020B0604020202020204" pitchFamily="34" charset="0"/>
              </a:rPr>
              <a:t>Our 360 Degree Approach</a:t>
            </a:r>
          </a:p>
        </p:txBody>
      </p:sp>
      <p:sp>
        <p:nvSpPr>
          <p:cNvPr id="9" name="TextBox 8">
            <a:extLst>
              <a:ext uri="{FF2B5EF4-FFF2-40B4-BE49-F238E27FC236}">
                <a16:creationId xmlns:a16="http://schemas.microsoft.com/office/drawing/2014/main" id="{AEE42E83-8851-CAB9-ECE1-59293327EA73}"/>
              </a:ext>
            </a:extLst>
          </p:cNvPr>
          <p:cNvSpPr txBox="1"/>
          <p:nvPr/>
        </p:nvSpPr>
        <p:spPr>
          <a:xfrm>
            <a:off x="835557" y="1939637"/>
            <a:ext cx="4628029" cy="2389757"/>
          </a:xfrm>
          <a:prstGeom prst="rect">
            <a:avLst/>
          </a:prstGeom>
          <a:noFill/>
        </p:spPr>
        <p:txBody>
          <a:bodyPr wrap="square" lIns="0" tIns="0" rIns="0" bIns="0" rtlCol="0">
            <a:spAutoFit/>
          </a:bodyPr>
          <a:lstStyle/>
          <a:p>
            <a:pPr>
              <a:lnSpc>
                <a:spcPts val="2700"/>
              </a:lnSpc>
            </a:pPr>
            <a:r>
              <a:rPr lang="en-US">
                <a:effectLst/>
                <a:latin typeface="Arial" panose="020B0604020202020204" pitchFamily="34" charset="0"/>
                <a:ea typeface="Calibri" panose="020F0502020204030204" pitchFamily="34" charset="0"/>
                <a:cs typeface="Arial" panose="020B0604020202020204" pitchFamily="34" charset="0"/>
              </a:rPr>
              <a:t>Komen is the only breast cancer organization taking a comprehensive, 360-degree approach to fight breast cancer across all fronts, supporting millions of people in the U.S. and worldwide.  </a:t>
            </a:r>
          </a:p>
          <a:p>
            <a:pPr>
              <a:lnSpc>
                <a:spcPts val="2700"/>
              </a:lnSpc>
            </a:pPr>
            <a:endParaRPr lang="en-US">
              <a:latin typeface="Arial" panose="020B0604020202020204" pitchFamily="34" charset="0"/>
              <a:ea typeface="Calibri" panose="020F0502020204030204" pitchFamily="34" charset="0"/>
              <a:cs typeface="Arial" panose="020B0604020202020204" pitchFamily="34" charset="0"/>
            </a:endParaRPr>
          </a:p>
          <a:p>
            <a:pPr>
              <a:lnSpc>
                <a:spcPts val="2700"/>
              </a:lnSpc>
            </a:pPr>
            <a:endParaRPr lang="en-US"/>
          </a:p>
        </p:txBody>
      </p:sp>
      <p:pic>
        <p:nvPicPr>
          <p:cNvPr id="3" name="Picture 2">
            <a:extLst>
              <a:ext uri="{FF2B5EF4-FFF2-40B4-BE49-F238E27FC236}">
                <a16:creationId xmlns:a16="http://schemas.microsoft.com/office/drawing/2014/main" id="{902F6C99-47C5-53E2-8A42-88A70CF586B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2847" y="6146335"/>
            <a:ext cx="1665284" cy="4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445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38A06-660C-2392-CD8C-5C4FE693E51C}"/>
              </a:ext>
            </a:extLst>
          </p:cNvPr>
          <p:cNvSpPr txBox="1">
            <a:spLocks/>
          </p:cNvSpPr>
          <p:nvPr/>
        </p:nvSpPr>
        <p:spPr>
          <a:xfrm>
            <a:off x="835557" y="774386"/>
            <a:ext cx="8795331" cy="4985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3600" kern="1200">
                <a:solidFill>
                  <a:schemeClr val="tx1"/>
                </a:solidFill>
                <a:latin typeface="Gotham Medium" panose="02000604030000020004" pitchFamily="2" charset="0"/>
                <a:ea typeface="+mj-ea"/>
                <a:cs typeface="+mj-cs"/>
              </a:defRPr>
            </a:lvl1pPr>
          </a:lstStyle>
          <a:p>
            <a:r>
              <a:rPr lang="en-US" b="1">
                <a:latin typeface="Arial" panose="020B0604020202020204" pitchFamily="34" charset="0"/>
                <a:cs typeface="Arial" panose="020B0604020202020204" pitchFamily="34" charset="0"/>
              </a:rPr>
              <a:t>Our 360 Degree Approach</a:t>
            </a:r>
          </a:p>
        </p:txBody>
      </p:sp>
      <p:sp>
        <p:nvSpPr>
          <p:cNvPr id="3" name="TextBox 2">
            <a:extLst>
              <a:ext uri="{FF2B5EF4-FFF2-40B4-BE49-F238E27FC236}">
                <a16:creationId xmlns:a16="http://schemas.microsoft.com/office/drawing/2014/main" id="{8EB8B080-5279-4E0E-D757-7D64A978FCFE}"/>
              </a:ext>
            </a:extLst>
          </p:cNvPr>
          <p:cNvSpPr txBox="1"/>
          <p:nvPr/>
        </p:nvSpPr>
        <p:spPr>
          <a:xfrm>
            <a:off x="835557" y="3157316"/>
            <a:ext cx="2450193" cy="2323713"/>
          </a:xfrm>
          <a:prstGeom prst="rect">
            <a:avLst/>
          </a:prstGeom>
          <a:noFill/>
        </p:spPr>
        <p:txBody>
          <a:bodyPr wrap="square" lIns="0" tIns="0" rIns="0" bIns="0" rtlCol="0">
            <a:spAutoFit/>
          </a:bodyPr>
          <a:lstStyle/>
          <a:p>
            <a:pPr>
              <a:spcAft>
                <a:spcPts val="600"/>
              </a:spcAft>
            </a:pPr>
            <a:r>
              <a:rPr lang="en-US" b="1">
                <a:effectLst/>
                <a:latin typeface="Arial" panose="020B0604020202020204" pitchFamily="34" charset="0"/>
                <a:cs typeface="Arial" panose="020B0604020202020204" pitchFamily="34" charset="0"/>
              </a:rPr>
              <a:t>DRIVE</a:t>
            </a:r>
            <a:r>
              <a:rPr lang="en-US" b="1">
                <a:solidFill>
                  <a:schemeClr val="accent1"/>
                </a:solidFill>
                <a:effectLst/>
                <a:latin typeface="Arial" panose="020B0604020202020204" pitchFamily="34" charset="0"/>
                <a:cs typeface="Arial" panose="020B0604020202020204" pitchFamily="34" charset="0"/>
              </a:rPr>
              <a:t> RESEARCH</a:t>
            </a:r>
            <a:endParaRPr lang="en-US" sz="1600" b="1">
              <a:solidFill>
                <a:schemeClr val="accent1"/>
              </a:solidFill>
              <a:latin typeface="Arial" panose="020B0604020202020204" pitchFamily="34" charset="0"/>
              <a:cs typeface="Arial" panose="020B0604020202020204" pitchFamily="34" charset="0"/>
            </a:endParaRPr>
          </a:p>
          <a:p>
            <a:pPr>
              <a:lnSpc>
                <a:spcPts val="2200"/>
              </a:lnSpc>
            </a:pPr>
            <a:r>
              <a:rPr lang="en-US" sz="1600">
                <a:effectLst/>
                <a:latin typeface="Arial" panose="020B0604020202020204" pitchFamily="34" charset="0"/>
                <a:cs typeface="Arial" panose="020B0604020202020204" pitchFamily="34" charset="0"/>
              </a:rPr>
              <a:t>Guided by world renowned experts, we evaluate and invest in science and technology that will provide the greatest benefit to patients. </a:t>
            </a:r>
          </a:p>
          <a:p>
            <a:endParaRPr lang="en-US"/>
          </a:p>
        </p:txBody>
      </p:sp>
      <p:sp>
        <p:nvSpPr>
          <p:cNvPr id="4" name="TextBox 3">
            <a:extLst>
              <a:ext uri="{FF2B5EF4-FFF2-40B4-BE49-F238E27FC236}">
                <a16:creationId xmlns:a16="http://schemas.microsoft.com/office/drawing/2014/main" id="{322C24C2-C8A9-E64C-3A11-7E1700E2B316}"/>
              </a:ext>
            </a:extLst>
          </p:cNvPr>
          <p:cNvSpPr txBox="1"/>
          <p:nvPr/>
        </p:nvSpPr>
        <p:spPr>
          <a:xfrm>
            <a:off x="3687284" y="3157316"/>
            <a:ext cx="2250707" cy="2605842"/>
          </a:xfrm>
          <a:prstGeom prst="rect">
            <a:avLst/>
          </a:prstGeom>
          <a:noFill/>
        </p:spPr>
        <p:txBody>
          <a:bodyPr wrap="square" lIns="0" tIns="0" rIns="0" bIns="0" rtlCol="0">
            <a:spAutoFit/>
          </a:bodyPr>
          <a:lstStyle/>
          <a:p>
            <a:pPr>
              <a:spcAft>
                <a:spcPts val="600"/>
              </a:spcAft>
            </a:pPr>
            <a:r>
              <a:rPr lang="en-US" b="1">
                <a:effectLst/>
                <a:latin typeface="Arial" panose="020B0604020202020204" pitchFamily="34" charset="0"/>
                <a:cs typeface="Arial" panose="020B0604020202020204" pitchFamily="34" charset="0"/>
              </a:rPr>
              <a:t>PROVIDE</a:t>
            </a:r>
            <a:r>
              <a:rPr lang="en-US" b="1">
                <a:solidFill>
                  <a:schemeClr val="accent1"/>
                </a:solidFill>
                <a:effectLst/>
                <a:latin typeface="Arial" panose="020B0604020202020204" pitchFamily="34" charset="0"/>
                <a:cs typeface="Arial" panose="020B0604020202020204" pitchFamily="34" charset="0"/>
              </a:rPr>
              <a:t> CARE</a:t>
            </a:r>
          </a:p>
          <a:p>
            <a:pPr>
              <a:lnSpc>
                <a:spcPts val="2200"/>
              </a:lnSpc>
            </a:pPr>
            <a:r>
              <a:rPr lang="en-US" sz="1600">
                <a:effectLst/>
                <a:latin typeface="Arial" panose="020B0604020202020204" pitchFamily="34" charset="0"/>
                <a:cs typeface="Arial" panose="020B0604020202020204" pitchFamily="34" charset="0"/>
              </a:rPr>
              <a:t>We serve as a trusted breast health care guide by providing evidence-based education, personalized support and connection to timely, high-quality care.   </a:t>
            </a:r>
          </a:p>
          <a:p>
            <a:endParaRPr lang="en-US"/>
          </a:p>
        </p:txBody>
      </p:sp>
      <p:sp>
        <p:nvSpPr>
          <p:cNvPr id="5" name="TextBox 4">
            <a:extLst>
              <a:ext uri="{FF2B5EF4-FFF2-40B4-BE49-F238E27FC236}">
                <a16:creationId xmlns:a16="http://schemas.microsoft.com/office/drawing/2014/main" id="{87CC0330-7AEB-020A-901F-25D1704086E5}"/>
              </a:ext>
            </a:extLst>
          </p:cNvPr>
          <p:cNvSpPr txBox="1"/>
          <p:nvPr/>
        </p:nvSpPr>
        <p:spPr>
          <a:xfrm>
            <a:off x="6351314" y="3157316"/>
            <a:ext cx="2228277" cy="2605842"/>
          </a:xfrm>
          <a:prstGeom prst="rect">
            <a:avLst/>
          </a:prstGeom>
          <a:noFill/>
        </p:spPr>
        <p:txBody>
          <a:bodyPr wrap="square" lIns="0" tIns="0" rIns="0" bIns="0" rtlCol="0">
            <a:spAutoFit/>
          </a:bodyPr>
          <a:lstStyle/>
          <a:p>
            <a:pPr>
              <a:spcAft>
                <a:spcPts val="600"/>
              </a:spcAft>
            </a:pPr>
            <a:r>
              <a:rPr lang="en-US" b="1">
                <a:effectLst/>
                <a:latin typeface="Arial" panose="020B0604020202020204" pitchFamily="34" charset="0"/>
                <a:cs typeface="Arial" panose="020B0604020202020204" pitchFamily="34" charset="0"/>
              </a:rPr>
              <a:t>TAKE</a:t>
            </a:r>
            <a:r>
              <a:rPr lang="en-US" b="1">
                <a:solidFill>
                  <a:schemeClr val="accent1"/>
                </a:solidFill>
                <a:effectLst/>
                <a:latin typeface="Arial" panose="020B0604020202020204" pitchFamily="34" charset="0"/>
                <a:cs typeface="Arial" panose="020B0604020202020204" pitchFamily="34" charset="0"/>
              </a:rPr>
              <a:t> ACTION</a:t>
            </a:r>
          </a:p>
          <a:p>
            <a:pPr>
              <a:lnSpc>
                <a:spcPts val="2200"/>
              </a:lnSpc>
            </a:pPr>
            <a:r>
              <a:rPr lang="en-US" sz="1600">
                <a:effectLst/>
                <a:latin typeface="Arial" panose="020B0604020202020204" pitchFamily="34" charset="0"/>
                <a:cs typeface="Arial" panose="020B0604020202020204" pitchFamily="34" charset="0"/>
              </a:rPr>
              <a:t>We mobilize people to advocate for policies that protect patients, prioritize research and create lasting systemic changes to improve outcomes for all.</a:t>
            </a:r>
          </a:p>
          <a:p>
            <a:endParaRPr lang="en-US"/>
          </a:p>
        </p:txBody>
      </p:sp>
      <p:sp>
        <p:nvSpPr>
          <p:cNvPr id="6" name="TextBox 5">
            <a:extLst>
              <a:ext uri="{FF2B5EF4-FFF2-40B4-BE49-F238E27FC236}">
                <a16:creationId xmlns:a16="http://schemas.microsoft.com/office/drawing/2014/main" id="{B6DE5184-09B9-557B-F0DE-7A530BDBC16B}"/>
              </a:ext>
            </a:extLst>
          </p:cNvPr>
          <p:cNvSpPr txBox="1"/>
          <p:nvPr/>
        </p:nvSpPr>
        <p:spPr>
          <a:xfrm>
            <a:off x="8967514" y="3157316"/>
            <a:ext cx="2521203" cy="1740733"/>
          </a:xfrm>
          <a:prstGeom prst="rect">
            <a:avLst/>
          </a:prstGeom>
          <a:noFill/>
        </p:spPr>
        <p:txBody>
          <a:bodyPr wrap="square" lIns="0" tIns="0" rIns="0" bIns="0" rtlCol="0">
            <a:spAutoFit/>
          </a:bodyPr>
          <a:lstStyle/>
          <a:p>
            <a:pPr>
              <a:spcAft>
                <a:spcPts val="600"/>
              </a:spcAft>
            </a:pPr>
            <a:r>
              <a:rPr lang="en-US" b="1">
                <a:effectLst/>
                <a:latin typeface="Arial" panose="020B0604020202020204" pitchFamily="34" charset="0"/>
                <a:cs typeface="Arial" panose="020B0604020202020204" pitchFamily="34" charset="0"/>
              </a:rPr>
              <a:t>UNIFY</a:t>
            </a:r>
            <a:r>
              <a:rPr lang="en-US" b="1">
                <a:solidFill>
                  <a:schemeClr val="accent1"/>
                </a:solidFill>
                <a:effectLst/>
                <a:latin typeface="Arial" panose="020B0604020202020204" pitchFamily="34" charset="0"/>
                <a:cs typeface="Arial" panose="020B0604020202020204" pitchFamily="34" charset="0"/>
              </a:rPr>
              <a:t> COMMUNITY</a:t>
            </a:r>
          </a:p>
          <a:p>
            <a:pPr>
              <a:lnSpc>
                <a:spcPts val="2200"/>
              </a:lnSpc>
            </a:pPr>
            <a:r>
              <a:rPr lang="en-US" sz="1600">
                <a:effectLst/>
                <a:latin typeface="Arial" panose="020B0604020202020204" pitchFamily="34" charset="0"/>
                <a:cs typeface="Arial" panose="020B0604020202020204" pitchFamily="34" charset="0"/>
              </a:rPr>
              <a:t>We unite communities that are bonded by a common interest and come together to deliver a greater impact in ending breast cancer</a:t>
            </a:r>
            <a:r>
              <a:rPr lang="en-US" sz="1600">
                <a:latin typeface="Arial" panose="020B0604020202020204" pitchFamily="34" charset="0"/>
                <a:cs typeface="Arial" panose="020B0604020202020204" pitchFamily="34" charset="0"/>
              </a:rPr>
              <a:t>.</a:t>
            </a:r>
            <a:endParaRPr lang="en-US" sz="1600">
              <a:effectLst/>
              <a:latin typeface="Arial" panose="020B0604020202020204" pitchFamily="34" charset="0"/>
              <a:cs typeface="Arial" panose="020B0604020202020204" pitchFamily="34" charset="0"/>
            </a:endParaRPr>
          </a:p>
        </p:txBody>
      </p:sp>
      <p:pic>
        <p:nvPicPr>
          <p:cNvPr id="7" name="Picture 6" descr="Icon&#10;&#10;Description automatically generated">
            <a:extLst>
              <a:ext uri="{FF2B5EF4-FFF2-40B4-BE49-F238E27FC236}">
                <a16:creationId xmlns:a16="http://schemas.microsoft.com/office/drawing/2014/main" id="{CB312E12-D0B5-3EC4-518E-E80DD80564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2919" y="1830878"/>
            <a:ext cx="1406511" cy="1406511"/>
          </a:xfrm>
          <a:prstGeom prst="rect">
            <a:avLst/>
          </a:prstGeom>
        </p:spPr>
      </p:pic>
      <p:pic>
        <p:nvPicPr>
          <p:cNvPr id="8" name="Picture 7" descr="Icon&#10;&#10;Description automatically generated">
            <a:extLst>
              <a:ext uri="{FF2B5EF4-FFF2-40B4-BE49-F238E27FC236}">
                <a16:creationId xmlns:a16="http://schemas.microsoft.com/office/drawing/2014/main" id="{312103A5-0F4F-2B56-3DC0-9E60683335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31730" y="1827153"/>
            <a:ext cx="1439101" cy="1439101"/>
          </a:xfrm>
          <a:prstGeom prst="rect">
            <a:avLst/>
          </a:prstGeom>
        </p:spPr>
      </p:pic>
      <p:pic>
        <p:nvPicPr>
          <p:cNvPr id="9" name="Picture 8" descr="Icon&#10;&#10;Description automatically generated">
            <a:extLst>
              <a:ext uri="{FF2B5EF4-FFF2-40B4-BE49-F238E27FC236}">
                <a16:creationId xmlns:a16="http://schemas.microsoft.com/office/drawing/2014/main" id="{97BB8008-BEAA-5ACB-5298-9AF0F00C064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82687" y="1825495"/>
            <a:ext cx="1439101" cy="1439101"/>
          </a:xfrm>
          <a:prstGeom prst="rect">
            <a:avLst/>
          </a:prstGeom>
        </p:spPr>
      </p:pic>
      <p:pic>
        <p:nvPicPr>
          <p:cNvPr id="10" name="Picture 9" descr="Icon&#10;&#10;Description automatically generated">
            <a:extLst>
              <a:ext uri="{FF2B5EF4-FFF2-40B4-BE49-F238E27FC236}">
                <a16:creationId xmlns:a16="http://schemas.microsoft.com/office/drawing/2014/main" id="{3185EF8E-5235-C5FB-0AF0-F9BEE3FC1B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21543" y="1641025"/>
            <a:ext cx="1596364" cy="1596364"/>
          </a:xfrm>
          <a:prstGeom prst="rect">
            <a:avLst/>
          </a:prstGeom>
        </p:spPr>
      </p:pic>
      <p:pic>
        <p:nvPicPr>
          <p:cNvPr id="12" name="Picture 11">
            <a:extLst>
              <a:ext uri="{FF2B5EF4-FFF2-40B4-BE49-F238E27FC236}">
                <a16:creationId xmlns:a16="http://schemas.microsoft.com/office/drawing/2014/main" id="{5DE3ADD8-C78B-B3AA-5F21-B54DAD31E7A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0890" y="6174327"/>
            <a:ext cx="1665284" cy="4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703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p:txBody>
          <a:bodyPr/>
          <a:lstStyle/>
          <a:p>
            <a:r>
              <a:rPr lang="en-US" dirty="0"/>
              <a:t>Our Team Goal</a:t>
            </a:r>
          </a:p>
        </p:txBody>
      </p:sp>
      <p:pic>
        <p:nvPicPr>
          <p:cNvPr id="6" name="Picture 5">
            <a:extLst>
              <a:ext uri="{FF2B5EF4-FFF2-40B4-BE49-F238E27FC236}">
                <a16:creationId xmlns:a16="http://schemas.microsoft.com/office/drawing/2014/main" id="{202B1199-4617-522D-3CBA-27A94B58C75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1508" y="6170645"/>
            <a:ext cx="1665284" cy="434621"/>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E40A32D-DD1B-6491-60FD-3B2BD9250B60}"/>
              </a:ext>
            </a:extLst>
          </p:cNvPr>
          <p:cNvSpPr>
            <a:spLocks noGrp="1"/>
          </p:cNvSpPr>
          <p:nvPr/>
        </p:nvSpPr>
        <p:spPr>
          <a:xfrm>
            <a:off x="2276668" y="2641903"/>
            <a:ext cx="7487664" cy="1356079"/>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sz="9600" b="1">
                <a:solidFill>
                  <a:srgbClr val="E34A9C"/>
                </a:solidFill>
                <a:latin typeface="Arial"/>
                <a:cs typeface="Arial"/>
              </a:rPr>
              <a:t>$XXX,XXX</a:t>
            </a:r>
            <a:endParaRPr lang="en-US" sz="8000" b="1">
              <a:solidFill>
                <a:srgbClr val="E34A9C"/>
              </a:solidFill>
            </a:endParaRPr>
          </a:p>
        </p:txBody>
      </p:sp>
    </p:spTree>
    <p:extLst>
      <p:ext uri="{BB962C8B-B14F-4D97-AF65-F5344CB8AC3E}">
        <p14:creationId xmlns:p14="http://schemas.microsoft.com/office/powerpoint/2010/main" val="2611132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8F2D9F-A4E9-9E47-AAA7-E3D175B776EF}"/>
              </a:ext>
            </a:extLst>
          </p:cNvPr>
          <p:cNvSpPr/>
          <p:nvPr/>
        </p:nvSpPr>
        <p:spPr>
          <a:xfrm>
            <a:off x="0" y="2314059"/>
            <a:ext cx="12192000" cy="45484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21A9E3F-9BE2-AC4B-A823-E1B39D7011C5}"/>
              </a:ext>
            </a:extLst>
          </p:cNvPr>
          <p:cNvSpPr txBox="1"/>
          <p:nvPr/>
        </p:nvSpPr>
        <p:spPr>
          <a:xfrm>
            <a:off x="785871" y="780344"/>
            <a:ext cx="7548600" cy="677108"/>
          </a:xfrm>
          <a:prstGeom prst="rect">
            <a:avLst/>
          </a:prstGeom>
          <a:noFill/>
        </p:spPr>
        <p:txBody>
          <a:bodyPr wrap="square" lIns="0" tIns="0" rIns="0" bIns="0" rtlCol="0">
            <a:spAutoFit/>
          </a:bodyPr>
          <a:lstStyle/>
          <a:p>
            <a:r>
              <a:rPr lang="en-US" sz="4400">
                <a:solidFill>
                  <a:schemeClr val="accent2"/>
                </a:solidFill>
                <a:latin typeface="Gotham Black" panose="02000604030000020004" pitchFamily="2" charset="0"/>
                <a:cs typeface="Arial" panose="020B0604020202020204" pitchFamily="34" charset="0"/>
              </a:rPr>
              <a:t>What’s Next?</a:t>
            </a:r>
          </a:p>
        </p:txBody>
      </p:sp>
      <p:sp>
        <p:nvSpPr>
          <p:cNvPr id="13" name="Rectangle 12">
            <a:extLst>
              <a:ext uri="{FF2B5EF4-FFF2-40B4-BE49-F238E27FC236}">
                <a16:creationId xmlns:a16="http://schemas.microsoft.com/office/drawing/2014/main" id="{CEB38B97-1B95-7F45-B090-D65F73EFCF8C}"/>
              </a:ext>
            </a:extLst>
          </p:cNvPr>
          <p:cNvSpPr/>
          <p:nvPr/>
        </p:nvSpPr>
        <p:spPr>
          <a:xfrm>
            <a:off x="4418906" y="2583159"/>
            <a:ext cx="3354187" cy="42793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EB175CB-7A6C-D347-AA79-2A210DA72D50}"/>
              </a:ext>
            </a:extLst>
          </p:cNvPr>
          <p:cNvSpPr txBox="1"/>
          <p:nvPr/>
        </p:nvSpPr>
        <p:spPr>
          <a:xfrm>
            <a:off x="4632443" y="5595637"/>
            <a:ext cx="2455132" cy="400110"/>
          </a:xfrm>
          <a:prstGeom prst="rect">
            <a:avLst/>
          </a:prstGeom>
          <a:noFill/>
        </p:spPr>
        <p:txBody>
          <a:bodyPr wrap="square" rtlCol="0">
            <a:spAutoFit/>
          </a:bodyPr>
          <a:lstStyle/>
          <a:p>
            <a:r>
              <a:rPr lang="en-US" sz="2000" b="1">
                <a:latin typeface="Gotham" panose="02000604030000020004" pitchFamily="2" charset="0"/>
                <a:cs typeface="Arial" panose="020B0604020202020204" pitchFamily="34" charset="0"/>
              </a:rPr>
              <a:t>Fundraise</a:t>
            </a:r>
            <a:endParaRPr lang="en-US" sz="2400" b="1">
              <a:latin typeface="Gotham" panose="02000604030000020004" pitchFamily="2" charset="0"/>
              <a:cs typeface="Arial" panose="020B0604020202020204" pitchFamily="34" charset="0"/>
            </a:endParaRPr>
          </a:p>
        </p:txBody>
      </p:sp>
      <p:sp>
        <p:nvSpPr>
          <p:cNvPr id="15" name="Rectangle 14">
            <a:extLst>
              <a:ext uri="{FF2B5EF4-FFF2-40B4-BE49-F238E27FC236}">
                <a16:creationId xmlns:a16="http://schemas.microsoft.com/office/drawing/2014/main" id="{BB756491-5B87-6C40-B24E-8BF81754E61A}"/>
              </a:ext>
            </a:extLst>
          </p:cNvPr>
          <p:cNvSpPr/>
          <p:nvPr/>
        </p:nvSpPr>
        <p:spPr>
          <a:xfrm>
            <a:off x="8228213" y="2583157"/>
            <a:ext cx="3354187" cy="42793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83D2265-BB2B-EC4D-8A59-3884AB15F877}"/>
              </a:ext>
            </a:extLst>
          </p:cNvPr>
          <p:cNvSpPr txBox="1"/>
          <p:nvPr/>
        </p:nvSpPr>
        <p:spPr>
          <a:xfrm>
            <a:off x="8402069" y="5589327"/>
            <a:ext cx="2287787" cy="400110"/>
          </a:xfrm>
          <a:prstGeom prst="rect">
            <a:avLst/>
          </a:prstGeom>
          <a:noFill/>
        </p:spPr>
        <p:txBody>
          <a:bodyPr wrap="square" rtlCol="0">
            <a:spAutoFit/>
          </a:bodyPr>
          <a:lstStyle/>
          <a:p>
            <a:r>
              <a:rPr lang="en-US" sz="2000" b="1">
                <a:latin typeface="Gotham" panose="02000604030000020004" pitchFamily="2" charset="0"/>
                <a:cs typeface="Arial" panose="020B0604020202020204" pitchFamily="34" charset="0"/>
              </a:rPr>
              <a:t>Celebrate</a:t>
            </a:r>
          </a:p>
        </p:txBody>
      </p:sp>
      <p:sp>
        <p:nvSpPr>
          <p:cNvPr id="17" name="Rectangle 16">
            <a:extLst>
              <a:ext uri="{FF2B5EF4-FFF2-40B4-BE49-F238E27FC236}">
                <a16:creationId xmlns:a16="http://schemas.microsoft.com/office/drawing/2014/main" id="{D1E5BC44-C96E-614D-99D4-0290DF1193EB}"/>
              </a:ext>
            </a:extLst>
          </p:cNvPr>
          <p:cNvSpPr/>
          <p:nvPr/>
        </p:nvSpPr>
        <p:spPr>
          <a:xfrm>
            <a:off x="609600" y="2583157"/>
            <a:ext cx="3354187" cy="42793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4D2DC33-9627-D640-A388-4C68FA2D9256}"/>
              </a:ext>
            </a:extLst>
          </p:cNvPr>
          <p:cNvSpPr txBox="1"/>
          <p:nvPr/>
        </p:nvSpPr>
        <p:spPr>
          <a:xfrm>
            <a:off x="785871" y="5589327"/>
            <a:ext cx="2827789" cy="400110"/>
          </a:xfrm>
          <a:prstGeom prst="rect">
            <a:avLst/>
          </a:prstGeom>
          <a:noFill/>
        </p:spPr>
        <p:txBody>
          <a:bodyPr wrap="square" rtlCol="0">
            <a:spAutoFit/>
          </a:bodyPr>
          <a:lstStyle/>
          <a:p>
            <a:r>
              <a:rPr lang="en-US" sz="2000" b="1">
                <a:latin typeface="Gotham" panose="02000604030000020004" pitchFamily="2" charset="0"/>
                <a:cs typeface="Arial" panose="020B0604020202020204" pitchFamily="34" charset="0"/>
              </a:rPr>
              <a:t>Register</a:t>
            </a:r>
            <a:endParaRPr lang="en-US" sz="2400" b="1">
              <a:latin typeface="Gotham" panose="02000604030000020004" pitchFamily="2" charset="0"/>
              <a:cs typeface="Arial" panose="020B0604020202020204" pitchFamily="34" charset="0"/>
            </a:endParaRPr>
          </a:p>
        </p:txBody>
      </p:sp>
      <p:pic>
        <p:nvPicPr>
          <p:cNvPr id="19" name="Picture 2">
            <a:extLst>
              <a:ext uri="{FF2B5EF4-FFF2-40B4-BE49-F238E27FC236}">
                <a16:creationId xmlns:a16="http://schemas.microsoft.com/office/drawing/2014/main" id="{9096D3A4-FC3A-8742-B34A-D13AED3F4030}"/>
              </a:ext>
            </a:extLst>
          </p:cNvPr>
          <p:cNvPicPr>
            <a:picLocks noChangeArrowheads="1"/>
          </p:cNvPicPr>
          <p:nvPr/>
        </p:nvPicPr>
        <p:blipFill>
          <a:blip r:embed="rId2" cstate="screen">
            <a:extLst>
              <a:ext uri="{28A0092B-C50C-407E-A947-70E740481C1C}">
                <a14:useLocalDpi xmlns:a14="http://schemas.microsoft.com/office/drawing/2010/main"/>
              </a:ext>
            </a:extLst>
          </a:blip>
          <a:srcRect/>
          <a:stretch/>
        </p:blipFill>
        <p:spPr bwMode="auto">
          <a:xfrm>
            <a:off x="4666732" y="2803454"/>
            <a:ext cx="2880360" cy="26517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A2EDA0E8-A403-8E44-ABAC-DBA2F5FBB5BA}"/>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9033359" y="2803454"/>
            <a:ext cx="1768353" cy="2651760"/>
          </a:xfrm>
          <a:prstGeom prst="rect">
            <a:avLst/>
          </a:prstGeom>
        </p:spPr>
      </p:pic>
      <p:pic>
        <p:nvPicPr>
          <p:cNvPr id="21" name="Picture 20">
            <a:extLst>
              <a:ext uri="{FF2B5EF4-FFF2-40B4-BE49-F238E27FC236}">
                <a16:creationId xmlns:a16="http://schemas.microsoft.com/office/drawing/2014/main" id="{1F37DF77-F1D4-EE49-A2CC-BD8B1D56A6E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46514" y="2803454"/>
            <a:ext cx="2880360" cy="2655258"/>
          </a:xfrm>
          <a:prstGeom prst="rect">
            <a:avLst/>
          </a:prstGeom>
        </p:spPr>
      </p:pic>
      <p:sp>
        <p:nvSpPr>
          <p:cNvPr id="28" name="Rectangle 27">
            <a:extLst>
              <a:ext uri="{FF2B5EF4-FFF2-40B4-BE49-F238E27FC236}">
                <a16:creationId xmlns:a16="http://schemas.microsoft.com/office/drawing/2014/main" id="{F83BBF8E-227C-334F-B931-254941A2DFD4}"/>
              </a:ext>
            </a:extLst>
          </p:cNvPr>
          <p:cNvSpPr/>
          <p:nvPr/>
        </p:nvSpPr>
        <p:spPr>
          <a:xfrm>
            <a:off x="364885" y="367544"/>
            <a:ext cx="11484215" cy="6136496"/>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A0B1615-F911-B149-8940-B46C3F107259}"/>
              </a:ext>
            </a:extLst>
          </p:cNvPr>
          <p:cNvSpPr/>
          <p:nvPr/>
        </p:nvSpPr>
        <p:spPr>
          <a:xfrm>
            <a:off x="-12878" y="833068"/>
            <a:ext cx="584810" cy="571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6794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C32D64-02B0-7D49-89F2-C7EEA159134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6622996" cy="6858000"/>
          </a:xfrm>
          <a:prstGeom prst="rect">
            <a:avLst/>
          </a:prstGeom>
        </p:spPr>
      </p:pic>
      <p:sp>
        <p:nvSpPr>
          <p:cNvPr id="16" name="Rectangle 15">
            <a:extLst>
              <a:ext uri="{FF2B5EF4-FFF2-40B4-BE49-F238E27FC236}">
                <a16:creationId xmlns:a16="http://schemas.microsoft.com/office/drawing/2014/main" id="{825C8F7C-3506-4B4E-8503-9FBD09938AEB}"/>
              </a:ext>
            </a:extLst>
          </p:cNvPr>
          <p:cNvSpPr/>
          <p:nvPr/>
        </p:nvSpPr>
        <p:spPr>
          <a:xfrm>
            <a:off x="403738" y="132938"/>
            <a:ext cx="5974815" cy="1886674"/>
          </a:xfrm>
          <a:prstGeom prst="rect">
            <a:avLst/>
          </a:prstGeom>
          <a:solidFill>
            <a:schemeClr val="accent1">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752BE32-6A3E-2745-B420-788AF0F1DC4A}"/>
              </a:ext>
            </a:extLst>
          </p:cNvPr>
          <p:cNvSpPr txBox="1"/>
          <p:nvPr/>
        </p:nvSpPr>
        <p:spPr>
          <a:xfrm>
            <a:off x="875664" y="471048"/>
            <a:ext cx="4518837" cy="553998"/>
          </a:xfrm>
          <a:prstGeom prst="rect">
            <a:avLst/>
          </a:prstGeom>
          <a:noFill/>
        </p:spPr>
        <p:txBody>
          <a:bodyPr wrap="square" lIns="0" tIns="0" rIns="0" bIns="0" rtlCol="0">
            <a:spAutoFit/>
          </a:bodyPr>
          <a:lstStyle/>
          <a:p>
            <a:r>
              <a:rPr lang="en-US" sz="3600" b="1">
                <a:solidFill>
                  <a:schemeClr val="bg1"/>
                </a:solidFill>
                <a:latin typeface="Gotham Medium" panose="02000604030000020004" pitchFamily="2" charset="0"/>
              </a:rPr>
              <a:t>Get Registered!</a:t>
            </a:r>
          </a:p>
        </p:txBody>
      </p:sp>
      <p:sp>
        <p:nvSpPr>
          <p:cNvPr id="20" name="Rectangle 19">
            <a:extLst>
              <a:ext uri="{FF2B5EF4-FFF2-40B4-BE49-F238E27FC236}">
                <a16:creationId xmlns:a16="http://schemas.microsoft.com/office/drawing/2014/main" id="{FA98E998-7AD4-E167-A5E6-314F714770B0}"/>
              </a:ext>
            </a:extLst>
          </p:cNvPr>
          <p:cNvSpPr/>
          <p:nvPr/>
        </p:nvSpPr>
        <p:spPr>
          <a:xfrm>
            <a:off x="6813129" y="5539608"/>
            <a:ext cx="5414034" cy="276999"/>
          </a:xfrm>
          <a:prstGeom prst="rect">
            <a:avLst/>
          </a:prstGeom>
        </p:spPr>
        <p:txBody>
          <a:bodyPr wrap="square" lIns="0" tIns="0" rIns="0" bIns="0">
            <a:spAutoFit/>
          </a:bodyPr>
          <a:lstStyle/>
          <a:p>
            <a:r>
              <a:rPr lang="en-US" b="1" dirty="0">
                <a:latin typeface="Gotham Medium" panose="02000604030000020004" pitchFamily="2" charset="0"/>
                <a:cs typeface="Arial" panose="020B0604020202020204" pitchFamily="34" charset="0"/>
              </a:rPr>
              <a:t>Don’t forget to invite your friends and family to register! </a:t>
            </a:r>
            <a:endParaRPr lang="en-US" dirty="0">
              <a:latin typeface="Gotham Light" panose="02000604030000020004" pitchFamily="2" charset="0"/>
              <a:cs typeface="Arial" panose="020B0604020202020204" pitchFamily="34" charset="0"/>
            </a:endParaRPr>
          </a:p>
        </p:txBody>
      </p:sp>
      <p:sp>
        <p:nvSpPr>
          <p:cNvPr id="29" name="Rectangle 28">
            <a:extLst>
              <a:ext uri="{FF2B5EF4-FFF2-40B4-BE49-F238E27FC236}">
                <a16:creationId xmlns:a16="http://schemas.microsoft.com/office/drawing/2014/main" id="{F64C8006-9386-B392-3CB2-47ECB644692C}"/>
              </a:ext>
            </a:extLst>
          </p:cNvPr>
          <p:cNvSpPr/>
          <p:nvPr/>
        </p:nvSpPr>
        <p:spPr>
          <a:xfrm>
            <a:off x="7209390" y="3091990"/>
            <a:ext cx="1345788" cy="800219"/>
          </a:xfrm>
          <a:prstGeom prst="rect">
            <a:avLst/>
          </a:prstGeom>
        </p:spPr>
        <p:txBody>
          <a:bodyPr wrap="square" lIns="0" tIns="0" rIns="0" bIns="0">
            <a:spAutoFit/>
          </a:bodyPr>
          <a:lstStyle/>
          <a:p>
            <a:pPr algn="ctr"/>
            <a:r>
              <a:rPr lang="en-US" sz="1300" b="1">
                <a:solidFill>
                  <a:schemeClr val="bg1"/>
                </a:solidFill>
                <a:latin typeface="Gotham Medium" panose="02000604030000020004" pitchFamily="2" charset="0"/>
                <a:cs typeface="Arial" panose="020B0604020202020204" pitchFamily="34" charset="0"/>
              </a:rPr>
              <a:t>Irvine Pacers</a:t>
            </a:r>
          </a:p>
          <a:p>
            <a:pPr algn="ctr"/>
            <a:r>
              <a:rPr lang="en-US" sz="1300">
                <a:solidFill>
                  <a:schemeClr val="bg1"/>
                </a:solidFill>
                <a:latin typeface="Gotham Medium" panose="02000604030000020004" pitchFamily="2" charset="0"/>
                <a:cs typeface="Arial" panose="020B0604020202020204" pitchFamily="34" charset="0"/>
              </a:rPr>
              <a:t>Orange County MORE THAN PINK Walk</a:t>
            </a:r>
            <a:endParaRPr lang="en-US" sz="1300">
              <a:solidFill>
                <a:schemeClr val="bg1"/>
              </a:solidFill>
              <a:latin typeface="Gotham Light" panose="02000604030000020004" pitchFamily="2" charset="0"/>
              <a:cs typeface="Arial" panose="020B0604020202020204" pitchFamily="34" charset="0"/>
            </a:endParaRPr>
          </a:p>
        </p:txBody>
      </p:sp>
      <p:sp>
        <p:nvSpPr>
          <p:cNvPr id="35" name="Rectangle 34">
            <a:extLst>
              <a:ext uri="{FF2B5EF4-FFF2-40B4-BE49-F238E27FC236}">
                <a16:creationId xmlns:a16="http://schemas.microsoft.com/office/drawing/2014/main" id="{071D43A7-46D5-2C34-CFEF-33B5B192B927}"/>
              </a:ext>
            </a:extLst>
          </p:cNvPr>
          <p:cNvSpPr/>
          <p:nvPr/>
        </p:nvSpPr>
        <p:spPr>
          <a:xfrm>
            <a:off x="7224122" y="4513914"/>
            <a:ext cx="1345788" cy="600164"/>
          </a:xfrm>
          <a:prstGeom prst="rect">
            <a:avLst/>
          </a:prstGeom>
        </p:spPr>
        <p:txBody>
          <a:bodyPr wrap="square" lIns="0" tIns="0" rIns="0" bIns="0">
            <a:spAutoFit/>
          </a:bodyPr>
          <a:lstStyle/>
          <a:p>
            <a:pPr algn="ctr"/>
            <a:r>
              <a:rPr lang="en-US" sz="1300" b="1">
                <a:solidFill>
                  <a:schemeClr val="bg1"/>
                </a:solidFill>
                <a:latin typeface="Gotham Medium" panose="02000604030000020004" pitchFamily="2" charset="0"/>
                <a:cs typeface="Arial" panose="020B0604020202020204" pitchFamily="34" charset="0"/>
              </a:rPr>
              <a:t>Atlanta Pacers</a:t>
            </a:r>
          </a:p>
          <a:p>
            <a:pPr algn="ctr"/>
            <a:r>
              <a:rPr lang="en-US" sz="1300">
                <a:solidFill>
                  <a:schemeClr val="bg1"/>
                </a:solidFill>
                <a:latin typeface="Gotham Medium" panose="02000604030000020004" pitchFamily="2" charset="0"/>
                <a:cs typeface="Arial" panose="020B0604020202020204" pitchFamily="34" charset="0"/>
              </a:rPr>
              <a:t>Georgia MORE THAN PINK Walk</a:t>
            </a:r>
            <a:endParaRPr lang="en-US" sz="1300">
              <a:solidFill>
                <a:schemeClr val="bg1"/>
              </a:solidFill>
              <a:latin typeface="Gotham Light" panose="02000604030000020004" pitchFamily="2" charset="0"/>
              <a:cs typeface="Arial" panose="020B0604020202020204" pitchFamily="34" charset="0"/>
            </a:endParaRPr>
          </a:p>
        </p:txBody>
      </p:sp>
      <p:sp>
        <p:nvSpPr>
          <p:cNvPr id="2" name="Rectangle 1">
            <a:extLst>
              <a:ext uri="{FF2B5EF4-FFF2-40B4-BE49-F238E27FC236}">
                <a16:creationId xmlns:a16="http://schemas.microsoft.com/office/drawing/2014/main" id="{12E75F6A-305B-6DE1-8C76-F25F29E4ABF7}"/>
              </a:ext>
            </a:extLst>
          </p:cNvPr>
          <p:cNvSpPr/>
          <p:nvPr/>
        </p:nvSpPr>
        <p:spPr>
          <a:xfrm>
            <a:off x="7314861" y="1905763"/>
            <a:ext cx="3615994" cy="553998"/>
          </a:xfrm>
          <a:prstGeom prst="rect">
            <a:avLst/>
          </a:prstGeom>
        </p:spPr>
        <p:txBody>
          <a:bodyPr wrap="square" lIns="0" tIns="0" rIns="0" bIns="0">
            <a:spAutoFit/>
          </a:bodyPr>
          <a:lstStyle/>
          <a:p>
            <a:r>
              <a:rPr lang="en-US" b="1" dirty="0">
                <a:highlight>
                  <a:srgbClr val="FFFF00"/>
                </a:highlight>
                <a:latin typeface="Gotham Medium" panose="02000604030000020004" pitchFamily="2" charset="0"/>
                <a:cs typeface="Arial" panose="020B0604020202020204" pitchFamily="34" charset="0"/>
              </a:rPr>
              <a:t>[insert all registration information, links, QR codes, events, </a:t>
            </a:r>
            <a:r>
              <a:rPr lang="en-US" b="1" dirty="0" err="1">
                <a:highlight>
                  <a:srgbClr val="FFFF00"/>
                </a:highlight>
                <a:latin typeface="Gotham Medium" panose="02000604030000020004" pitchFamily="2" charset="0"/>
                <a:cs typeface="Arial" panose="020B0604020202020204" pitchFamily="34" charset="0"/>
              </a:rPr>
              <a:t>etc</a:t>
            </a:r>
            <a:r>
              <a:rPr lang="en-US" b="1" dirty="0">
                <a:highlight>
                  <a:srgbClr val="FFFF00"/>
                </a:highlight>
                <a:latin typeface="Gotham Medium" panose="02000604030000020004" pitchFamily="2" charset="0"/>
                <a:cs typeface="Arial" panose="020B0604020202020204" pitchFamily="34" charset="0"/>
              </a:rPr>
              <a:t>]</a:t>
            </a:r>
            <a:endParaRPr lang="en-US" dirty="0">
              <a:highlight>
                <a:srgbClr val="FFFF00"/>
              </a:highlight>
              <a:latin typeface="Gotham Light" panose="02000604030000020004" pitchFamily="2" charset="0"/>
              <a:cs typeface="Arial" panose="020B0604020202020204" pitchFamily="34" charset="0"/>
            </a:endParaRPr>
          </a:p>
        </p:txBody>
      </p:sp>
    </p:spTree>
    <p:extLst>
      <p:ext uri="{BB962C8B-B14F-4D97-AF65-F5344CB8AC3E}">
        <p14:creationId xmlns:p14="http://schemas.microsoft.com/office/powerpoint/2010/main" val="3383406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p:txBody>
          <a:bodyPr/>
          <a:lstStyle/>
          <a:p>
            <a:r>
              <a:rPr lang="en-US" dirty="0"/>
              <a:t>Company Motivators and Incentives</a:t>
            </a:r>
          </a:p>
        </p:txBody>
      </p:sp>
      <p:pic>
        <p:nvPicPr>
          <p:cNvPr id="6" name="Picture 5">
            <a:extLst>
              <a:ext uri="{FF2B5EF4-FFF2-40B4-BE49-F238E27FC236}">
                <a16:creationId xmlns:a16="http://schemas.microsoft.com/office/drawing/2014/main" id="{202B1199-4617-522D-3CBA-27A94B58C75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1508" y="6170645"/>
            <a:ext cx="1665284" cy="43462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23B85ED0-0CE8-7EF9-87E2-D9A7A83D93F7}"/>
              </a:ext>
            </a:extLst>
          </p:cNvPr>
          <p:cNvSpPr txBox="1">
            <a:spLocks/>
          </p:cNvSpPr>
          <p:nvPr/>
        </p:nvSpPr>
        <p:spPr>
          <a:xfrm>
            <a:off x="556697" y="2325195"/>
            <a:ext cx="11266513" cy="3990724"/>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0" indent="-285750">
              <a:buClr>
                <a:srgbClr val="E34A9C"/>
              </a:buClr>
              <a:buFont typeface="Arial" panose="020B0604020202020204" pitchFamily="34" charset="0"/>
              <a:buChar char="•"/>
            </a:pPr>
            <a:r>
              <a:rPr lang="en-US" sz="1800" dirty="0">
                <a:latin typeface="Arial"/>
                <a:cs typeface="Arial"/>
              </a:rPr>
              <a:t>Coffee gift card for every team member that starts fundraising</a:t>
            </a:r>
          </a:p>
          <a:p>
            <a:pPr marL="285750" lvl="0" indent="-285750">
              <a:buClr>
                <a:srgbClr val="E34A9C"/>
              </a:buClr>
              <a:buFont typeface="Arial" panose="020B0604020202020204" pitchFamily="34" charset="0"/>
              <a:buChar char="•"/>
            </a:pPr>
            <a:r>
              <a:rPr lang="en-US" sz="1800" dirty="0">
                <a:latin typeface="Arial"/>
                <a:cs typeface="Arial"/>
              </a:rPr>
              <a:t>Company team t-shirt for fundraisers that reach the $100 level</a:t>
            </a:r>
          </a:p>
          <a:p>
            <a:pPr marL="285750" lvl="0" indent="-285750">
              <a:buClr>
                <a:srgbClr val="E34A9C"/>
              </a:buClr>
              <a:buFont typeface="Arial" panose="020B0604020202020204" pitchFamily="34" charset="0"/>
              <a:buChar char="•"/>
            </a:pPr>
            <a:r>
              <a:rPr lang="en-US" sz="1800" dirty="0">
                <a:latin typeface="Arial"/>
                <a:cs typeface="Arial"/>
              </a:rPr>
              <a:t>Restaurant vouchers for fundraisers that reach the $500 level</a:t>
            </a:r>
          </a:p>
          <a:p>
            <a:pPr marL="285750" lvl="0" indent="-285750">
              <a:buClr>
                <a:srgbClr val="E34A9C"/>
              </a:buClr>
              <a:buFont typeface="Arial" panose="020B0604020202020204" pitchFamily="34" charset="0"/>
              <a:buChar char="•"/>
            </a:pPr>
            <a:r>
              <a:rPr lang="en-US" sz="1800" dirty="0">
                <a:latin typeface="Arial"/>
                <a:cs typeface="Arial"/>
              </a:rPr>
              <a:t>CEO-hosted lunch for all fundraisers who reach the $1,000 level</a:t>
            </a:r>
          </a:p>
          <a:p>
            <a:pPr marL="285750" lvl="0" indent="-285750">
              <a:buClr>
                <a:srgbClr val="E34A9C"/>
              </a:buClr>
              <a:buFont typeface="Arial" panose="020B0604020202020204" pitchFamily="34" charset="0"/>
              <a:buChar char="•"/>
            </a:pPr>
            <a:r>
              <a:rPr lang="en-US" sz="1800" dirty="0">
                <a:latin typeface="Arial"/>
                <a:cs typeface="Arial"/>
              </a:rPr>
              <a:t>Prime parking/gas gift card for team captains with 100% fundraising participation from their team members</a:t>
            </a:r>
          </a:p>
          <a:p>
            <a:pPr marL="285750" lvl="0" indent="-285750">
              <a:buClr>
                <a:srgbClr val="E34A9C"/>
              </a:buClr>
              <a:buFont typeface="Arial" panose="020B0604020202020204" pitchFamily="34" charset="0"/>
              <a:buChar char="•"/>
            </a:pPr>
            <a:r>
              <a:rPr lang="en-US" sz="1800" dirty="0">
                <a:latin typeface="Arial"/>
                <a:cs typeface="Arial"/>
              </a:rPr>
              <a:t>Paid time off for fundraisers who reach the $2,500 level</a:t>
            </a:r>
          </a:p>
          <a:p>
            <a:pPr marL="285750" lvl="0" indent="-285750">
              <a:buClr>
                <a:srgbClr val="E34A9C"/>
              </a:buClr>
              <a:buFont typeface="Arial" panose="020B0604020202020204" pitchFamily="34" charset="0"/>
              <a:buChar char="•"/>
            </a:pPr>
            <a:r>
              <a:rPr lang="en-US" sz="1800" dirty="0">
                <a:latin typeface="Arial"/>
                <a:cs typeface="Arial"/>
              </a:rPr>
              <a:t>Voucher to shop in the company store</a:t>
            </a:r>
          </a:p>
          <a:p>
            <a:pPr marL="285750" lvl="0" indent="-285750">
              <a:buClr>
                <a:srgbClr val="E34A9C"/>
              </a:buClr>
              <a:buFont typeface="Arial" panose="020B0604020202020204" pitchFamily="34" charset="0"/>
              <a:buChar char="•"/>
            </a:pPr>
            <a:r>
              <a:rPr lang="en-US" sz="1800" dirty="0">
                <a:latin typeface="Arial"/>
                <a:cs typeface="Arial"/>
              </a:rPr>
              <a:t>Traveling trophies for top fundraising team, best theme, most creative fundraiser, etc.</a:t>
            </a:r>
          </a:p>
          <a:p>
            <a:pPr marL="285750" lvl="0" indent="-285750">
              <a:buClr>
                <a:srgbClr val="E34A9C"/>
              </a:buClr>
              <a:buFont typeface="Arial" panose="020B0604020202020204" pitchFamily="34" charset="0"/>
              <a:buChar char="•"/>
            </a:pPr>
            <a:r>
              <a:rPr lang="en-US" sz="1800" dirty="0">
                <a:latin typeface="Arial"/>
                <a:cs typeface="Arial"/>
              </a:rPr>
              <a:t>Company match for employee donations</a:t>
            </a:r>
          </a:p>
          <a:p>
            <a:pPr marL="285750" indent="-285750">
              <a:buClr>
                <a:srgbClr val="E34A9C"/>
              </a:buClr>
              <a:buFont typeface="Arial" panose="020B0604020202020204" pitchFamily="34" charset="0"/>
              <a:buChar char="•"/>
            </a:pPr>
            <a:r>
              <a:rPr lang="en-US" sz="1800" dirty="0">
                <a:latin typeface="Arial"/>
                <a:cs typeface="Arial"/>
              </a:rPr>
              <a:t>Company donation for steps walked leading up to the Race for the Cure® or MORE THAN PINK Walk® </a:t>
            </a:r>
          </a:p>
          <a:p>
            <a:pPr marL="0" indent="0">
              <a:buNone/>
            </a:pPr>
            <a:endParaRPr lang="en-US" sz="2000" dirty="0">
              <a:latin typeface="Arial"/>
              <a:cs typeface="Arial"/>
            </a:endParaRPr>
          </a:p>
          <a:p>
            <a:pPr marL="0" indent="0" algn="ctr">
              <a:buNone/>
            </a:pPr>
            <a:endParaRPr lang="en-US" sz="800" dirty="0">
              <a:latin typeface="Arial" panose="020B0604020202020204" pitchFamily="34" charset="0"/>
              <a:cs typeface="Arial" panose="020B0604020202020204" pitchFamily="34" charset="0"/>
            </a:endParaRPr>
          </a:p>
        </p:txBody>
      </p:sp>
      <p:pic>
        <p:nvPicPr>
          <p:cNvPr id="8194" name="Picture 2">
            <a:extLst>
              <a:ext uri="{FF2B5EF4-FFF2-40B4-BE49-F238E27FC236}">
                <a16:creationId xmlns:a16="http://schemas.microsoft.com/office/drawing/2014/main" id="{7076AFCE-4ADC-C41B-B90B-1D43C681AE4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89953" y="1509712"/>
            <a:ext cx="4924425" cy="3838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565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a:xfrm>
            <a:off x="768905" y="724255"/>
            <a:ext cx="10667721" cy="549275"/>
          </a:xfrm>
        </p:spPr>
        <p:txBody>
          <a:bodyPr/>
          <a:lstStyle/>
          <a:p>
            <a:r>
              <a:rPr lang="en-US"/>
              <a:t>Fundraising in 5 Easy Steps</a:t>
            </a:r>
          </a:p>
        </p:txBody>
      </p:sp>
      <p:sp>
        <p:nvSpPr>
          <p:cNvPr id="5" name="Text Placeholder 4">
            <a:extLst>
              <a:ext uri="{FF2B5EF4-FFF2-40B4-BE49-F238E27FC236}">
                <a16:creationId xmlns:a16="http://schemas.microsoft.com/office/drawing/2014/main" id="{C68AAC70-19F5-49A5-81BF-95CF41BEF402}"/>
              </a:ext>
            </a:extLst>
          </p:cNvPr>
          <p:cNvSpPr>
            <a:spLocks noGrp="1"/>
          </p:cNvSpPr>
          <p:nvPr>
            <p:ph type="body" sz="quarter" idx="12"/>
          </p:nvPr>
        </p:nvSpPr>
        <p:spPr>
          <a:xfrm>
            <a:off x="768905" y="1363208"/>
            <a:ext cx="10668000" cy="5155257"/>
          </a:xfrm>
        </p:spPr>
        <p:txBody>
          <a:bodyPr/>
          <a:lstStyle/>
          <a:p>
            <a:r>
              <a:rPr lang="en-US" sz="2000"/>
              <a:t>Set your personal goal.</a:t>
            </a:r>
          </a:p>
          <a:p>
            <a:pPr marL="0" indent="0">
              <a:buNone/>
            </a:pPr>
            <a:endParaRPr lang="en-US" sz="2000"/>
          </a:p>
          <a:p>
            <a:r>
              <a:rPr lang="en-US" sz="2000"/>
              <a:t>Consider making a personal donation to kickoff your fundraising show your donors you are invested too! Then challenge your friends and family to match your donation.</a:t>
            </a:r>
          </a:p>
          <a:p>
            <a:pPr marL="0" indent="0">
              <a:buNone/>
            </a:pPr>
            <a:endParaRPr lang="en-US" sz="2000"/>
          </a:p>
          <a:p>
            <a:r>
              <a:rPr lang="en-US" sz="2000"/>
              <a:t>Personalize your fundraising page and tell everyone why you are participating.</a:t>
            </a:r>
          </a:p>
          <a:p>
            <a:pPr marL="0" indent="0">
              <a:buNone/>
            </a:pPr>
            <a:endParaRPr lang="en-US" sz="2000"/>
          </a:p>
          <a:p>
            <a:r>
              <a:rPr lang="en-US" sz="2000"/>
              <a:t>Download the apps for your events (MORE THAN PINK Walk, SGK Race, Susan G. Komen 3-Day). Participants who use our apps raise 7 times more than those who don’t!</a:t>
            </a:r>
          </a:p>
          <a:p>
            <a:pPr marL="0" indent="0">
              <a:buNone/>
            </a:pPr>
            <a:endParaRPr lang="en-US" sz="2000"/>
          </a:p>
          <a:p>
            <a:pPr marL="0" indent="0">
              <a:buNone/>
            </a:pPr>
            <a:endParaRPr lang="en-US" sz="2000"/>
          </a:p>
          <a:p>
            <a:pPr marL="0" indent="0">
              <a:buNone/>
            </a:pPr>
            <a:endParaRPr lang="en-US" sz="2000"/>
          </a:p>
          <a:p>
            <a:r>
              <a:rPr lang="en-US" sz="2000"/>
              <a:t>Start a Facebook Fundraiser right from your fundraising center or from the app.</a:t>
            </a:r>
          </a:p>
          <a:p>
            <a:pPr marL="0" indent="0">
              <a:buNone/>
            </a:pPr>
            <a:endParaRPr lang="en-US" sz="2000"/>
          </a:p>
        </p:txBody>
      </p:sp>
      <p:pic>
        <p:nvPicPr>
          <p:cNvPr id="6" name="Picture 5" descr="Qr code&#10;&#10;Description automatically generated">
            <a:extLst>
              <a:ext uri="{FF2B5EF4-FFF2-40B4-BE49-F238E27FC236}">
                <a16:creationId xmlns:a16="http://schemas.microsoft.com/office/drawing/2014/main" id="{92ADF9AD-7EB5-2B57-AD2A-E5E424B7D8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4309" y="4655858"/>
            <a:ext cx="799832" cy="991590"/>
          </a:xfrm>
          <a:prstGeom prst="rect">
            <a:avLst/>
          </a:prstGeom>
        </p:spPr>
      </p:pic>
      <p:pic>
        <p:nvPicPr>
          <p:cNvPr id="7" name="Picture 6" descr="Qr code&#10;&#10;Description automatically generated">
            <a:extLst>
              <a:ext uri="{FF2B5EF4-FFF2-40B4-BE49-F238E27FC236}">
                <a16:creationId xmlns:a16="http://schemas.microsoft.com/office/drawing/2014/main" id="{043D5A07-59C9-E818-9004-F0F469B8C2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97563" y="4610060"/>
            <a:ext cx="799832" cy="1036327"/>
          </a:xfrm>
          <a:prstGeom prst="rect">
            <a:avLst/>
          </a:prstGeom>
        </p:spPr>
      </p:pic>
      <p:pic>
        <p:nvPicPr>
          <p:cNvPr id="3" name="Picture 2">
            <a:extLst>
              <a:ext uri="{FF2B5EF4-FFF2-40B4-BE49-F238E27FC236}">
                <a16:creationId xmlns:a16="http://schemas.microsoft.com/office/drawing/2014/main" id="{A877D20A-EEF7-B949-9FC7-645D235BB10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1070" y="6133745"/>
            <a:ext cx="1727061" cy="45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82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additive="base">
                                        <p:cTn id="2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anim calcmode="lin" valueType="num">
                                      <p:cBhvr additive="base">
                                        <p:cTn id="3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p:txBody>
          <a:bodyPr/>
          <a:lstStyle/>
          <a:p>
            <a:r>
              <a:rPr lang="en-US"/>
              <a:t>Fundraising Recognition</a:t>
            </a:r>
          </a:p>
        </p:txBody>
      </p:sp>
      <p:sp>
        <p:nvSpPr>
          <p:cNvPr id="5" name="Text Placeholder 4">
            <a:extLst>
              <a:ext uri="{FF2B5EF4-FFF2-40B4-BE49-F238E27FC236}">
                <a16:creationId xmlns:a16="http://schemas.microsoft.com/office/drawing/2014/main" id="{C68AAC70-19F5-49A5-81BF-95CF41BEF402}"/>
              </a:ext>
            </a:extLst>
          </p:cNvPr>
          <p:cNvSpPr>
            <a:spLocks noGrp="1"/>
          </p:cNvSpPr>
          <p:nvPr>
            <p:ph type="body" sz="quarter" idx="12"/>
          </p:nvPr>
        </p:nvSpPr>
        <p:spPr>
          <a:xfrm>
            <a:off x="485115" y="2369210"/>
            <a:ext cx="5691024" cy="2773067"/>
          </a:xfrm>
        </p:spPr>
        <p:txBody>
          <a:bodyPr/>
          <a:lstStyle/>
          <a:p>
            <a:r>
              <a:rPr lang="en-US" sz="2000"/>
              <a:t>Top Fundraisers ($1,000)</a:t>
            </a:r>
          </a:p>
          <a:p>
            <a:endParaRPr lang="en-US" sz="2000"/>
          </a:p>
          <a:p>
            <a:r>
              <a:rPr lang="en-US" sz="2000"/>
              <a:t>Top Teams ($2,500+)</a:t>
            </a:r>
          </a:p>
          <a:p>
            <a:pPr marL="0" indent="0">
              <a:buNone/>
            </a:pPr>
            <a:endParaRPr lang="en-US" sz="2000"/>
          </a:p>
          <a:p>
            <a:r>
              <a:rPr lang="en-US" sz="2000"/>
              <a:t>Fundraising for a T-shirt </a:t>
            </a:r>
          </a:p>
          <a:p>
            <a:pPr lvl="1"/>
            <a:r>
              <a:rPr lang="en-US" sz="1400" b="1">
                <a:solidFill>
                  <a:srgbClr val="E34A9C"/>
                </a:solidFill>
              </a:rPr>
              <a:t>Everyone who raises $100 or more will receive an event t-shirt.</a:t>
            </a:r>
            <a:endParaRPr lang="en-US" sz="1400"/>
          </a:p>
          <a:p>
            <a:pPr marL="0" indent="0">
              <a:buNone/>
            </a:pPr>
            <a:endParaRPr lang="en-US" sz="2000"/>
          </a:p>
        </p:txBody>
      </p:sp>
      <p:pic>
        <p:nvPicPr>
          <p:cNvPr id="7" name="Picture 6" descr="A poster with a variety of items&#10;&#10;Description automatically generated">
            <a:extLst>
              <a:ext uri="{FF2B5EF4-FFF2-40B4-BE49-F238E27FC236}">
                <a16:creationId xmlns:a16="http://schemas.microsoft.com/office/drawing/2014/main" id="{12CA9CE9-6452-5B6F-F44E-7EC6CF576B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6560" y="1487464"/>
            <a:ext cx="4940325" cy="4940325"/>
          </a:xfrm>
          <a:prstGeom prst="rect">
            <a:avLst/>
          </a:prstGeom>
        </p:spPr>
      </p:pic>
      <p:pic>
        <p:nvPicPr>
          <p:cNvPr id="3" name="Picture 2">
            <a:extLst>
              <a:ext uri="{FF2B5EF4-FFF2-40B4-BE49-F238E27FC236}">
                <a16:creationId xmlns:a16="http://schemas.microsoft.com/office/drawing/2014/main" id="{A3689142-BAE4-A7D4-A163-DDB0F5F31CB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2847" y="6122365"/>
            <a:ext cx="1665284" cy="4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86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 calcmode="lin" valueType="num">
                                      <p:cBhvr additive="base">
                                        <p:cTn id="23"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C048-D45F-433E-A075-AAA0D4668DCB}"/>
              </a:ext>
            </a:extLst>
          </p:cNvPr>
          <p:cNvSpPr>
            <a:spLocks noGrp="1"/>
          </p:cNvSpPr>
          <p:nvPr>
            <p:ph type="title"/>
          </p:nvPr>
        </p:nvSpPr>
        <p:spPr/>
        <p:txBody>
          <a:bodyPr/>
          <a:lstStyle/>
          <a:p>
            <a:r>
              <a:rPr lang="en-US"/>
              <a:t>Fundraising Tools</a:t>
            </a:r>
          </a:p>
        </p:txBody>
      </p:sp>
      <p:pic>
        <p:nvPicPr>
          <p:cNvPr id="8" name="Picture 7">
            <a:extLst>
              <a:ext uri="{FF2B5EF4-FFF2-40B4-BE49-F238E27FC236}">
                <a16:creationId xmlns:a16="http://schemas.microsoft.com/office/drawing/2014/main" id="{56817849-E442-C7EF-1D79-AD2E39FF5C89}"/>
              </a:ext>
            </a:extLst>
          </p:cNvPr>
          <p:cNvPicPr>
            <a:picLocks noChangeAspect="1"/>
          </p:cNvPicPr>
          <p:nvPr/>
        </p:nvPicPr>
        <p:blipFill>
          <a:blip r:embed="rId3"/>
          <a:stretch>
            <a:fillRect/>
          </a:stretch>
        </p:blipFill>
        <p:spPr>
          <a:xfrm>
            <a:off x="768626" y="1696737"/>
            <a:ext cx="4220283" cy="4118014"/>
          </a:xfrm>
          <a:prstGeom prst="rect">
            <a:avLst/>
          </a:prstGeom>
        </p:spPr>
      </p:pic>
      <p:pic>
        <p:nvPicPr>
          <p:cNvPr id="10" name="Picture 9">
            <a:extLst>
              <a:ext uri="{FF2B5EF4-FFF2-40B4-BE49-F238E27FC236}">
                <a16:creationId xmlns:a16="http://schemas.microsoft.com/office/drawing/2014/main" id="{1E0DD0B3-6A2F-F977-BFB9-62C9280F47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55393" y="3908834"/>
            <a:ext cx="4486902" cy="2610215"/>
          </a:xfrm>
          <a:prstGeom prst="rect">
            <a:avLst/>
          </a:prstGeom>
        </p:spPr>
      </p:pic>
      <p:pic>
        <p:nvPicPr>
          <p:cNvPr id="12" name="Picture 11">
            <a:extLst>
              <a:ext uri="{FF2B5EF4-FFF2-40B4-BE49-F238E27FC236}">
                <a16:creationId xmlns:a16="http://schemas.microsoft.com/office/drawing/2014/main" id="{8862C1F7-8A0A-E014-2B8B-876B15936DA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92638" y="2003603"/>
            <a:ext cx="4095806" cy="2161389"/>
          </a:xfrm>
          <a:prstGeom prst="rect">
            <a:avLst/>
          </a:prstGeom>
        </p:spPr>
      </p:pic>
      <p:sp>
        <p:nvSpPr>
          <p:cNvPr id="13" name="TextBox 12">
            <a:extLst>
              <a:ext uri="{FF2B5EF4-FFF2-40B4-BE49-F238E27FC236}">
                <a16:creationId xmlns:a16="http://schemas.microsoft.com/office/drawing/2014/main" id="{E8473049-2A40-54DA-8B71-4A4CD7C913A8}"/>
              </a:ext>
            </a:extLst>
          </p:cNvPr>
          <p:cNvSpPr txBox="1"/>
          <p:nvPr/>
        </p:nvSpPr>
        <p:spPr>
          <a:xfrm>
            <a:off x="5576935" y="1696737"/>
            <a:ext cx="6435329" cy="276999"/>
          </a:xfrm>
          <a:prstGeom prst="rect">
            <a:avLst/>
          </a:prstGeom>
          <a:noFill/>
        </p:spPr>
        <p:txBody>
          <a:bodyPr wrap="square" lIns="0" tIns="0" rIns="0" bIns="0" rtlCol="0">
            <a:spAutoFit/>
          </a:bodyPr>
          <a:lstStyle/>
          <a:p>
            <a:r>
              <a:rPr lang="en-US" dirty="0">
                <a:solidFill>
                  <a:schemeClr val="accent1">
                    <a:lumMod val="75000"/>
                  </a:schemeClr>
                </a:solidFill>
                <a:latin typeface="Gotham Light" panose="02000604030000020004" pitchFamily="2" charset="0"/>
                <a:cs typeface="Arial" panose="020B0604020202020204" pitchFamily="34" charset="0"/>
              </a:rPr>
              <a:t>Visit here often to check our progress and see current leaderboards</a:t>
            </a:r>
            <a:endParaRPr lang="en-US" dirty="0">
              <a:solidFill>
                <a:schemeClr val="accent1">
                  <a:lumMod val="75000"/>
                </a:schemeClr>
              </a:solidFill>
              <a:latin typeface="Gotham Light" panose="02000604030000020004" pitchFamily="2" charset="0"/>
            </a:endParaRPr>
          </a:p>
        </p:txBody>
      </p:sp>
      <p:pic>
        <p:nvPicPr>
          <p:cNvPr id="3" name="Picture 2">
            <a:extLst>
              <a:ext uri="{FF2B5EF4-FFF2-40B4-BE49-F238E27FC236}">
                <a16:creationId xmlns:a16="http://schemas.microsoft.com/office/drawing/2014/main" id="{36B3EC66-1333-00DD-9825-0BC5E066A3B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1508" y="6170645"/>
            <a:ext cx="1665284" cy="4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300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49B929A-8ACD-4EDC-B729-CBD9902DA033}"/>
              </a:ext>
            </a:extLst>
          </p:cNvPr>
          <p:cNvPicPr>
            <a:picLocks noChangeAspect="1"/>
          </p:cNvPicPr>
          <p:nvPr/>
        </p:nvPicPr>
        <p:blipFill>
          <a:blip r:embed="rId3"/>
          <a:stretch>
            <a:fillRect/>
          </a:stretch>
        </p:blipFill>
        <p:spPr>
          <a:xfrm>
            <a:off x="4115450" y="1177186"/>
            <a:ext cx="3274364" cy="4869386"/>
          </a:xfrm>
          <a:prstGeom prst="rect">
            <a:avLst/>
          </a:prstGeom>
        </p:spPr>
      </p:pic>
      <p:pic>
        <p:nvPicPr>
          <p:cNvPr id="15" name="Picture 14" descr="Colorful fireworks in the night sky&#10;&#10;Description automatically generated">
            <a:extLst>
              <a:ext uri="{FF2B5EF4-FFF2-40B4-BE49-F238E27FC236}">
                <a16:creationId xmlns:a16="http://schemas.microsoft.com/office/drawing/2014/main" id="{064F230E-19BA-6617-192C-4B1DCA8E7CF5}"/>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6946934" y="2960984"/>
            <a:ext cx="2651936" cy="4163844"/>
          </a:xfrm>
          <a:prstGeom prst="rect">
            <a:avLst/>
          </a:prstGeom>
        </p:spPr>
      </p:pic>
      <p:pic>
        <p:nvPicPr>
          <p:cNvPr id="14" name="Picture 13" descr="Colorful fireworks in the night sky&#10;&#10;Description automatically generated">
            <a:extLst>
              <a:ext uri="{FF2B5EF4-FFF2-40B4-BE49-F238E27FC236}">
                <a16:creationId xmlns:a16="http://schemas.microsoft.com/office/drawing/2014/main" id="{00910086-0FEB-81D2-AC02-DB3A816B53C9}"/>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flipH="1">
            <a:off x="2065650" y="811428"/>
            <a:ext cx="2300310" cy="3222225"/>
          </a:xfrm>
          <a:prstGeom prst="rect">
            <a:avLst/>
          </a:prstGeom>
        </p:spPr>
      </p:pic>
      <p:pic>
        <p:nvPicPr>
          <p:cNvPr id="2" name="Picture 1">
            <a:extLst>
              <a:ext uri="{FF2B5EF4-FFF2-40B4-BE49-F238E27FC236}">
                <a16:creationId xmlns:a16="http://schemas.microsoft.com/office/drawing/2014/main" id="{A8CD72E1-9FC0-C344-C264-977176CFFA4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1508" y="6170645"/>
            <a:ext cx="1665284" cy="4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524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A46CDE-9331-3E08-73D2-E7147DD2EC4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080000" cy="6896100"/>
          </a:xfrm>
          <a:prstGeom prst="rect">
            <a:avLst/>
          </a:prstGeom>
        </p:spPr>
      </p:pic>
      <p:sp>
        <p:nvSpPr>
          <p:cNvPr id="2" name="Rectangle 1">
            <a:extLst>
              <a:ext uri="{FF2B5EF4-FFF2-40B4-BE49-F238E27FC236}">
                <a16:creationId xmlns:a16="http://schemas.microsoft.com/office/drawing/2014/main" id="{2AAF6DE3-BBB6-5E5E-DCBE-D6C5BCAB319D}"/>
              </a:ext>
            </a:extLst>
          </p:cNvPr>
          <p:cNvSpPr/>
          <p:nvPr/>
        </p:nvSpPr>
        <p:spPr>
          <a:xfrm>
            <a:off x="6996079" y="2031598"/>
            <a:ext cx="3615994" cy="276999"/>
          </a:xfrm>
          <a:prstGeom prst="rect">
            <a:avLst/>
          </a:prstGeom>
        </p:spPr>
        <p:txBody>
          <a:bodyPr wrap="square" lIns="0" tIns="0" rIns="0" bIns="0">
            <a:spAutoFit/>
          </a:bodyPr>
          <a:lstStyle/>
          <a:p>
            <a:r>
              <a:rPr lang="en-US" b="1" dirty="0">
                <a:highlight>
                  <a:srgbClr val="FFFF00"/>
                </a:highlight>
                <a:latin typeface="Gotham Medium" panose="02000604030000020004" pitchFamily="2" charset="0"/>
                <a:cs typeface="Arial" panose="020B0604020202020204" pitchFamily="34" charset="0"/>
              </a:rPr>
              <a:t>[insert next steps, link reminders, </a:t>
            </a:r>
            <a:r>
              <a:rPr lang="en-US" b="1" dirty="0" err="1">
                <a:highlight>
                  <a:srgbClr val="FFFF00"/>
                </a:highlight>
                <a:latin typeface="Gotham Medium" panose="02000604030000020004" pitchFamily="2" charset="0"/>
                <a:cs typeface="Arial" panose="020B0604020202020204" pitchFamily="34" charset="0"/>
              </a:rPr>
              <a:t>etc</a:t>
            </a:r>
            <a:r>
              <a:rPr lang="en-US" b="1" dirty="0">
                <a:highlight>
                  <a:srgbClr val="FFFF00"/>
                </a:highlight>
                <a:latin typeface="Gotham Medium" panose="02000604030000020004" pitchFamily="2" charset="0"/>
                <a:cs typeface="Arial" panose="020B0604020202020204" pitchFamily="34" charset="0"/>
              </a:rPr>
              <a:t>]</a:t>
            </a:r>
            <a:endParaRPr lang="en-US" dirty="0">
              <a:highlight>
                <a:srgbClr val="FFFF00"/>
              </a:highlight>
              <a:latin typeface="Gotham Light" panose="02000604030000020004" pitchFamily="2" charset="0"/>
              <a:cs typeface="Arial" panose="020B0604020202020204" pitchFamily="34" charset="0"/>
            </a:endParaRPr>
          </a:p>
        </p:txBody>
      </p:sp>
      <p:sp>
        <p:nvSpPr>
          <p:cNvPr id="3" name="Title 8">
            <a:extLst>
              <a:ext uri="{FF2B5EF4-FFF2-40B4-BE49-F238E27FC236}">
                <a16:creationId xmlns:a16="http://schemas.microsoft.com/office/drawing/2014/main" id="{E83AF162-51DE-619B-3ED4-713E2280CB9E}"/>
              </a:ext>
            </a:extLst>
          </p:cNvPr>
          <p:cNvSpPr>
            <a:spLocks noGrp="1"/>
          </p:cNvSpPr>
          <p:nvPr/>
        </p:nvSpPr>
        <p:spPr>
          <a:xfrm>
            <a:off x="5574566" y="742385"/>
            <a:ext cx="7257056" cy="763905"/>
          </a:xfrm>
          <a:prstGeom prst="rect">
            <a:avLst/>
          </a:prstGeom>
        </p:spPr>
        <p:txBody>
          <a:bodyPr anchor="t" anchorCtr="0"/>
          <a:lst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r>
              <a:rPr lang="en-US"/>
              <a:t>Thank You and Next Steps</a:t>
            </a:r>
          </a:p>
        </p:txBody>
      </p:sp>
      <p:sp>
        <p:nvSpPr>
          <p:cNvPr id="5" name="Text Placeholder 2">
            <a:extLst>
              <a:ext uri="{FF2B5EF4-FFF2-40B4-BE49-F238E27FC236}">
                <a16:creationId xmlns:a16="http://schemas.microsoft.com/office/drawing/2014/main" id="{A9637A93-C243-A5B7-8D53-24278966C9A6}"/>
              </a:ext>
            </a:extLst>
          </p:cNvPr>
          <p:cNvSpPr>
            <a:spLocks noGrp="1"/>
          </p:cNvSpPr>
          <p:nvPr/>
        </p:nvSpPr>
        <p:spPr>
          <a:xfrm>
            <a:off x="5416488" y="2800266"/>
            <a:ext cx="6645969" cy="3498276"/>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57200" indent="-457200">
              <a:buFont typeface="+mj-lt"/>
              <a:buAutoNum type="arabicPeriod"/>
            </a:pPr>
            <a:r>
              <a:rPr lang="en-US" dirty="0">
                <a:solidFill>
                  <a:schemeClr val="tx1"/>
                </a:solidFill>
                <a:latin typeface="Arial"/>
                <a:cs typeface="Arial"/>
              </a:rPr>
              <a:t>Register at [Team Link]</a:t>
            </a:r>
          </a:p>
          <a:p>
            <a:pPr lvl="1"/>
            <a:r>
              <a:rPr lang="en-US" sz="1800" dirty="0">
                <a:solidFill>
                  <a:schemeClr val="tx1"/>
                </a:solidFill>
                <a:latin typeface="Arial"/>
                <a:cs typeface="Arial"/>
              </a:rPr>
              <a:t>(By this Friday, XX to qualify for the registration challenge!)</a:t>
            </a:r>
          </a:p>
          <a:p>
            <a:pPr marL="457200" indent="-457200">
              <a:buFont typeface="+mj-lt"/>
              <a:buAutoNum type="arabicPeriod"/>
            </a:pPr>
            <a:r>
              <a:rPr lang="en-US" dirty="0">
                <a:solidFill>
                  <a:schemeClr val="tx1"/>
                </a:solidFill>
                <a:latin typeface="Arial"/>
                <a:cs typeface="Arial"/>
              </a:rPr>
              <a:t>Invite friends and family to join us</a:t>
            </a:r>
          </a:p>
          <a:p>
            <a:pPr marL="457200" indent="-457200">
              <a:buFont typeface="+mj-lt"/>
              <a:buAutoNum type="arabicPeriod"/>
            </a:pPr>
            <a:r>
              <a:rPr lang="en-US" dirty="0">
                <a:solidFill>
                  <a:schemeClr val="tx1"/>
                </a:solidFill>
                <a:latin typeface="Arial"/>
                <a:cs typeface="Arial"/>
              </a:rPr>
              <a:t>Start your Facebook fundraiser</a:t>
            </a:r>
          </a:p>
          <a:p>
            <a:pPr marL="457200" indent="-457200">
              <a:buFont typeface="+mj-lt"/>
              <a:buAutoNum type="arabicPeriod"/>
            </a:pPr>
            <a:r>
              <a:rPr lang="en-US" dirty="0">
                <a:solidFill>
                  <a:schemeClr val="tx1"/>
                </a:solidFill>
                <a:latin typeface="Arial"/>
                <a:cs typeface="Arial"/>
              </a:rPr>
              <a:t>Download the app</a:t>
            </a:r>
          </a:p>
          <a:p>
            <a:pPr marL="457200" indent="-457200">
              <a:buFont typeface="+mj-lt"/>
              <a:buAutoNum type="arabicPeriod"/>
            </a:pPr>
            <a:endParaRPr lang="en-US" sz="1600" b="1" dirty="0">
              <a:solidFill>
                <a:srgbClr val="E34A9C"/>
              </a:solidFill>
              <a:latin typeface="Arial"/>
              <a:cs typeface="Arial"/>
            </a:endParaRPr>
          </a:p>
          <a:p>
            <a:pPr lvl="1"/>
            <a:r>
              <a:rPr lang="en-US" sz="3200" b="1" dirty="0">
                <a:solidFill>
                  <a:srgbClr val="E34A9C"/>
                </a:solidFill>
                <a:latin typeface="Arial"/>
                <a:cs typeface="Arial"/>
              </a:rPr>
              <a:t>GET READY TO HAVE FUN!</a:t>
            </a:r>
            <a:endParaRPr lang="en-US" sz="3200" b="1" dirty="0">
              <a:solidFill>
                <a:srgbClr val="E34A9C"/>
              </a:solidFill>
            </a:endParaRPr>
          </a:p>
          <a:p>
            <a:endParaRPr lang="en-US" dirty="0"/>
          </a:p>
        </p:txBody>
      </p:sp>
    </p:spTree>
    <p:extLst>
      <p:ext uri="{BB962C8B-B14F-4D97-AF65-F5344CB8AC3E}">
        <p14:creationId xmlns:p14="http://schemas.microsoft.com/office/powerpoint/2010/main" val="2411170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94344E-9F8A-8043-8342-555BC59E048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537181" y="1575239"/>
            <a:ext cx="7551801" cy="4235315"/>
          </a:xfrm>
          <a:prstGeom prst="rect">
            <a:avLst/>
          </a:prstGeom>
        </p:spPr>
      </p:pic>
      <p:sp>
        <p:nvSpPr>
          <p:cNvPr id="10" name="Rectangle 9">
            <a:extLst>
              <a:ext uri="{FF2B5EF4-FFF2-40B4-BE49-F238E27FC236}">
                <a16:creationId xmlns:a16="http://schemas.microsoft.com/office/drawing/2014/main" id="{94161540-4CE6-F94A-A3B0-2300D7C0D64A}"/>
              </a:ext>
            </a:extLst>
          </p:cNvPr>
          <p:cNvSpPr/>
          <p:nvPr/>
        </p:nvSpPr>
        <p:spPr>
          <a:xfrm>
            <a:off x="529242" y="714452"/>
            <a:ext cx="3028098" cy="4735026"/>
          </a:xfrm>
          <a:prstGeom prst="rect">
            <a:avLst/>
          </a:prstGeom>
          <a:solidFill>
            <a:schemeClr val="bg1">
              <a:alpha val="81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31B70DA-476B-7A4A-BE39-02B69804B6F3}"/>
              </a:ext>
            </a:extLst>
          </p:cNvPr>
          <p:cNvSpPr/>
          <p:nvPr/>
        </p:nvSpPr>
        <p:spPr>
          <a:xfrm>
            <a:off x="1208509" y="1190518"/>
            <a:ext cx="1502334" cy="769441"/>
          </a:xfrm>
          <a:prstGeom prst="rect">
            <a:avLst/>
          </a:prstGeom>
        </p:spPr>
        <p:txBody>
          <a:bodyPr wrap="none">
            <a:spAutoFit/>
          </a:bodyPr>
          <a:lstStyle/>
          <a:p>
            <a:pPr defTabSz="1219170"/>
            <a:r>
              <a:rPr lang="en-US" sz="4400" b="1">
                <a:latin typeface="Gotham" panose="02000604030000020004" pitchFamily="2" charset="0"/>
                <a:cs typeface="Arial" panose="020B0604020202020204" pitchFamily="34" charset="0"/>
              </a:rPr>
              <a:t>Q&amp;A</a:t>
            </a:r>
          </a:p>
        </p:txBody>
      </p:sp>
      <p:sp>
        <p:nvSpPr>
          <p:cNvPr id="2" name="Rectangle 1">
            <a:extLst>
              <a:ext uri="{FF2B5EF4-FFF2-40B4-BE49-F238E27FC236}">
                <a16:creationId xmlns:a16="http://schemas.microsoft.com/office/drawing/2014/main" id="{FB947EF2-F0B4-B600-3696-1BEB398B3383}"/>
              </a:ext>
            </a:extLst>
          </p:cNvPr>
          <p:cNvSpPr/>
          <p:nvPr/>
        </p:nvSpPr>
        <p:spPr>
          <a:xfrm>
            <a:off x="958911" y="2107846"/>
            <a:ext cx="2168759" cy="3170099"/>
          </a:xfrm>
          <a:prstGeom prst="rect">
            <a:avLst/>
          </a:prstGeom>
          <a:noFill/>
        </p:spPr>
        <p:txBody>
          <a:bodyPr wrap="square" lIns="91440" tIns="45720" rIns="91440" bIns="45720">
            <a:spAutoFit/>
          </a:bodyPr>
          <a:lstStyle/>
          <a:p>
            <a:pPr algn="ctr"/>
            <a:r>
              <a:rPr lang="en-US" sz="20000" b="1" cap="none" spc="0">
                <a:ln w="22225">
                  <a:solidFill>
                    <a:schemeClr val="accent2"/>
                  </a:solidFill>
                  <a:prstDash val="solid"/>
                </a:ln>
                <a:solidFill>
                  <a:schemeClr val="accent2">
                    <a:lumMod val="40000"/>
                    <a:lumOff val="60000"/>
                  </a:schemeClr>
                </a:solidFill>
                <a:effectLst/>
              </a:rPr>
              <a:t>?</a:t>
            </a:r>
          </a:p>
        </p:txBody>
      </p:sp>
      <p:pic>
        <p:nvPicPr>
          <p:cNvPr id="7" name="Picture 6">
            <a:extLst>
              <a:ext uri="{FF2B5EF4-FFF2-40B4-BE49-F238E27FC236}">
                <a16:creationId xmlns:a16="http://schemas.microsoft.com/office/drawing/2014/main" id="{CB8CB6AD-D91C-4DB6-AB13-9ADC2D4B67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13" y="6156961"/>
            <a:ext cx="1293389" cy="501370"/>
          </a:xfrm>
          <a:prstGeom prst="rect">
            <a:avLst/>
          </a:prstGeom>
        </p:spPr>
      </p:pic>
      <p:pic>
        <p:nvPicPr>
          <p:cNvPr id="3" name="Picture 2">
            <a:extLst>
              <a:ext uri="{FF2B5EF4-FFF2-40B4-BE49-F238E27FC236}">
                <a16:creationId xmlns:a16="http://schemas.microsoft.com/office/drawing/2014/main" id="{8326174D-E86E-DF79-427F-576749B4EA1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1508" y="6170645"/>
            <a:ext cx="1665284" cy="43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102014"/>
      </p:ext>
    </p:extLst>
  </p:cSld>
  <p:clrMapOvr>
    <a:masterClrMapping/>
  </p:clrMapOvr>
</p:sld>
</file>

<file path=ppt/theme/theme1.xml><?xml version="1.0" encoding="utf-8"?>
<a:theme xmlns:a="http://schemas.openxmlformats.org/drawingml/2006/main" name="Office Theme">
  <a:themeElements>
    <a:clrScheme name="2023 ppt theme-1">
      <a:dk1>
        <a:srgbClr val="000000"/>
      </a:dk1>
      <a:lt1>
        <a:srgbClr val="FFFFFF"/>
      </a:lt1>
      <a:dk2>
        <a:srgbClr val="636569"/>
      </a:dk2>
      <a:lt2>
        <a:srgbClr val="C8C8C8"/>
      </a:lt2>
      <a:accent1>
        <a:srgbClr val="E3499C"/>
      </a:accent1>
      <a:accent2>
        <a:srgbClr val="B01E65"/>
      </a:accent2>
      <a:accent3>
        <a:srgbClr val="C8C8C8"/>
      </a:accent3>
      <a:accent4>
        <a:srgbClr val="636569"/>
      </a:accent4>
      <a:accent5>
        <a:srgbClr val="76246D"/>
      </a:accent5>
      <a:accent6>
        <a:srgbClr val="00587C"/>
      </a:accent6>
      <a:hlink>
        <a:srgbClr val="00587C"/>
      </a:hlink>
      <a:folHlink>
        <a:srgbClr val="6365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 logo slide">
  <a:themeElements>
    <a:clrScheme name="2023 ppt theme-1">
      <a:dk1>
        <a:srgbClr val="000000"/>
      </a:dk1>
      <a:lt1>
        <a:srgbClr val="FFFFFF"/>
      </a:lt1>
      <a:dk2>
        <a:srgbClr val="636569"/>
      </a:dk2>
      <a:lt2>
        <a:srgbClr val="C8C8C8"/>
      </a:lt2>
      <a:accent1>
        <a:srgbClr val="E3499C"/>
      </a:accent1>
      <a:accent2>
        <a:srgbClr val="B01E65"/>
      </a:accent2>
      <a:accent3>
        <a:srgbClr val="C8C8C8"/>
      </a:accent3>
      <a:accent4>
        <a:srgbClr val="636569"/>
      </a:accent4>
      <a:accent5>
        <a:srgbClr val="76246D"/>
      </a:accent5>
      <a:accent6>
        <a:srgbClr val="00587C"/>
      </a:accent6>
      <a:hlink>
        <a:srgbClr val="00587C"/>
      </a:hlink>
      <a:folHlink>
        <a:srgbClr val="6365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c42eeac-ae8c-4483-b937-b0ab4b55585b">
      <Terms xmlns="http://schemas.microsoft.com/office/infopath/2007/PartnerControls"/>
    </lcf76f155ced4ddcb4097134ff3c332f>
    <TaxCatchAll xmlns="53ac1670-d56c-4ffb-9751-a12f357adf99">
      <Value>22</Value>
      <Value>6</Value>
    </TaxCatchAll>
    <d8a5b84936004525b6b2b5a3ead83ef3 xmlns="ac42eeac-ae8c-4483-b937-b0ab4b55585b">
      <Terms xmlns="http://schemas.microsoft.com/office/infopath/2007/PartnerControls">
        <TermInfo xmlns="http://schemas.microsoft.com/office/infopath/2007/PartnerControls">
          <TermName xmlns="http://schemas.microsoft.com/office/infopath/2007/PartnerControls">Marcom</TermName>
          <TermId xmlns="http://schemas.microsoft.com/office/infopath/2007/PartnerControls">3dadc6d3-2376-44bb-aa06-f5f325994b4f</TermId>
        </TermInfo>
      </Terms>
    </d8a5b84936004525b6b2b5a3ead83ef3>
    <f882cf6813e14613939eb77086f8812d xmlns="ac42eeac-ae8c-4483-b937-b0ab4b55585b">
      <Terms xmlns="http://schemas.microsoft.com/office/infopath/2007/PartnerControls">
        <TermInfo xmlns="http://schemas.microsoft.com/office/infopath/2007/PartnerControls">
          <TermName xmlns="http://schemas.microsoft.com/office/infopath/2007/PartnerControls">Template</TermName>
          <TermId xmlns="http://schemas.microsoft.com/office/infopath/2007/PartnerControls">f518963a-7d26-4077-ad5e-3749fa709bd9</TermId>
        </TermInfo>
      </Terms>
    </f882cf6813e14613939eb77086f8812d>
    <Purpose xmlns="ac42eeac-ae8c-4483-b937-b0ab4b55585b">General Template for all Komen Presentations</Purpose>
    <Application xmlns="ac42eeac-ae8c-4483-b937-b0ab4b55585b">
      <Value>SharePoint</Value>
    </Application>
    <Source xmlns="ac42eeac-ae8c-4483-b937-b0ab4b55585b" xsi:nil="true"/>
    <LinkedFrom xmlns="ac42eeac-ae8c-4483-b937-b0ab4b55585b" xsi:nil="true"/>
    <Technology xmlns="ac42eeac-ae8c-4483-b937-b0ab4b55585b" xsi:nil="true"/>
    <PublishedDate xmlns="ac42eeac-ae8c-4483-b937-b0ab4b55585b">2023-04-07T05:00:00+00:00</PublishedDate>
    <Topic xmlns="ac42eeac-ae8c-4483-b937-b0ab4b55585b" xsi:nil="true"/>
    <Owner xmlns="ac42eeac-ae8c-4483-b937-b0ab4b55585b">
      <UserInfo>
        <DisplayName/>
        <AccountId xsi:nil="true"/>
        <AccountType/>
      </UserInfo>
    </Owner>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BAB29EDD915E4CAD93BA1C935D17D8" ma:contentTypeVersion="40" ma:contentTypeDescription="Create a new document." ma:contentTypeScope="" ma:versionID="b148e98ba9f633be480a63a31372a8af">
  <xsd:schema xmlns:xsd="http://www.w3.org/2001/XMLSchema" xmlns:xs="http://www.w3.org/2001/XMLSchema" xmlns:p="http://schemas.microsoft.com/office/2006/metadata/properties" xmlns:ns2="ac42eeac-ae8c-4483-b937-b0ab4b55585b" xmlns:ns3="53ac1670-d56c-4ffb-9751-a12f357adf99" targetNamespace="http://schemas.microsoft.com/office/2006/metadata/properties" ma:root="true" ma:fieldsID="b6748388fab066691e1dad5f73b6083d" ns2:_="" ns3:_="">
    <xsd:import namespace="ac42eeac-ae8c-4483-b937-b0ab4b55585b"/>
    <xsd:import namespace="53ac1670-d56c-4ffb-9751-a12f357adf99"/>
    <xsd:element name="properties">
      <xsd:complexType>
        <xsd:sequence>
          <xsd:element name="documentManagement">
            <xsd:complexType>
              <xsd:all>
                <xsd:element ref="ns2:LinkedFrom" minOccurs="0"/>
                <xsd:element ref="ns2:PublishedDate" minOccurs="0"/>
                <xsd:element ref="ns2:Purpose" minOccurs="0"/>
                <xsd:element ref="ns2:Application" minOccurs="0"/>
                <xsd:element ref="ns2:Topic"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3:SharedWithUsers" minOccurs="0"/>
                <xsd:element ref="ns3:SharedWithDetails" minOccurs="0"/>
                <xsd:element ref="ns2:Source" minOccurs="0"/>
                <xsd:element ref="ns2:d8a5b84936004525b6b2b5a3ead83ef3" minOccurs="0"/>
                <xsd:element ref="ns2:f882cf6813e14613939eb77086f8812d" minOccurs="0"/>
                <xsd:element ref="ns2:Technology" minOccurs="0"/>
                <xsd:element ref="ns2:MediaServiceMetadata" minOccurs="0"/>
                <xsd:element ref="ns2:MediaServiceFastMetadata" minOccurs="0"/>
                <xsd:element ref="ns2:MediaServiceAutoTags" minOccurs="0"/>
                <xsd:element ref="ns2:Owne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42eeac-ae8c-4483-b937-b0ab4b55585b" elementFormDefault="qualified">
    <xsd:import namespace="http://schemas.microsoft.com/office/2006/documentManagement/types"/>
    <xsd:import namespace="http://schemas.microsoft.com/office/infopath/2007/PartnerControls"/>
    <xsd:element name="LinkedFrom" ma:index="4" nillable="true" ma:displayName="Linked From" ma:description="Lists Komen systems this folder/file is linked from. Notify those system owners if this path changes." ma:format="Dropdown" ma:internalName="LinkedFrom" ma:readOnly="false">
      <xsd:complexType>
        <xsd:complexContent>
          <xsd:extension base="dms:MultiChoice">
            <xsd:sequence>
              <xsd:element name="Value" maxOccurs="unbounded" minOccurs="0" nillable="true">
                <xsd:simpleType>
                  <xsd:restriction base="dms:Choice">
                    <xsd:enumeration value="ADP"/>
                    <xsd:enumeration value="Komen University"/>
                    <xsd:enumeration value="JIRA"/>
                    <xsd:enumeration value="Komen Website"/>
                    <xsd:enumeration value="SOP"/>
                  </xsd:restriction>
                </xsd:simpleType>
              </xsd:element>
            </xsd:sequence>
          </xsd:extension>
        </xsd:complexContent>
      </xsd:complexType>
    </xsd:element>
    <xsd:element name="PublishedDate" ma:index="5" nillable="true" ma:displayName="Published Date" ma:format="DateOnly" ma:indexed="true" ma:internalName="PublishedDate">
      <xsd:simpleType>
        <xsd:restriction base="dms:DateTime"/>
      </xsd:simpleType>
    </xsd:element>
    <xsd:element name="Purpose" ma:index="6" nillable="true" ma:displayName="Purpose" ma:format="Dropdown" ma:internalName="Purpose" ma:readOnly="false">
      <xsd:simpleType>
        <xsd:restriction base="dms:Note">
          <xsd:maxLength value="255"/>
        </xsd:restriction>
      </xsd:simpleType>
    </xsd:element>
    <xsd:element name="Application" ma:index="7" nillable="true" ma:displayName="Product" ma:default="SharePoint" ma:hidden="true" ma:internalName="Application" ma:readOnly="false">
      <xsd:complexType>
        <xsd:complexContent>
          <xsd:extension base="dms:MultiChoice">
            <xsd:sequence>
              <xsd:element name="Value" maxOccurs="unbounded" minOccurs="0" nillable="true">
                <xsd:simpleType>
                  <xsd:restriction base="dms:Choice">
                    <xsd:enumeration value="Mobile Data Protection"/>
                    <xsd:enumeration value="Office365"/>
                    <xsd:enumeration value="OneDrive"/>
                    <xsd:enumeration value="OneLogin"/>
                    <xsd:enumeration value="Outlook"/>
                    <xsd:enumeration value="Ring Central"/>
                    <xsd:enumeration value="SharePoint"/>
                    <xsd:enumeration value="Salesforce"/>
                    <xsd:enumeration value="Teams"/>
                  </xsd:restriction>
                </xsd:simpleType>
              </xsd:element>
            </xsd:sequence>
          </xsd:extension>
        </xsd:complexContent>
      </xsd:complexType>
    </xsd:element>
    <xsd:element name="Topic" ma:index="8" nillable="true" ma:displayName="Topic" ma:hidden="true" ma:internalName="Topic" ma:readOnly="false">
      <xsd:simpleType>
        <xsd:restriction base="dms:Note"/>
      </xsd:simpleType>
    </xsd:element>
    <xsd:element name="MediaServiceOCR" ma:index="9" nillable="true" ma:displayName="Extracted Text" ma:hidden="true" ma:internalName="MediaServiceOCR"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52a8969e-8a4a-4df2-8394-c5dd3a88a9b5" ma:termSetId="09814cd3-568e-fe90-9814-8d621ff8fb84" ma:anchorId="fba54fb3-c3e1-fe81-a776-ca4b69148c4d" ma:open="true" ma:isKeyword="false">
      <xsd:complexType>
        <xsd:sequence>
          <xsd:element ref="pc:Terms" minOccurs="0" maxOccurs="1"/>
        </xsd:sequence>
      </xsd:complexType>
    </xsd:element>
    <xsd:element name="Source" ma:index="26" nillable="true" ma:displayName="Source" ma:description="Hyperlink (with existing permissions) to source file (access requests) - OR - Text explaining breadcrumb path" ma:format="Dropdown" ma:hidden="true" ma:internalName="Source" ma:readOnly="false">
      <xsd:simpleType>
        <xsd:restriction base="dms:Text">
          <xsd:maxLength value="255"/>
        </xsd:restriction>
      </xsd:simpleType>
    </xsd:element>
    <xsd:element name="d8a5b84936004525b6b2b5a3ead83ef3" ma:index="27" nillable="true" ma:taxonomy="true" ma:internalName="d8a5b84936004525b6b2b5a3ead83ef3" ma:taxonomyFieldName="Dept_x0020_Owner" ma:displayName="Dept Owner" ma:readOnly="false" ma:default="" ma:fieldId="{d8a5b849-3600-4525-b6b2-b5a3ead83ef3}" ma:sspId="52a8969e-8a4a-4df2-8394-c5dd3a88a9b5" ma:termSetId="19d6ac73-be35-4544-be18-992658f55176" ma:anchorId="00000000-0000-0000-0000-000000000000" ma:open="false" ma:isKeyword="false">
      <xsd:complexType>
        <xsd:sequence>
          <xsd:element ref="pc:Terms" minOccurs="0" maxOccurs="1"/>
        </xsd:sequence>
      </xsd:complexType>
    </xsd:element>
    <xsd:element name="f882cf6813e14613939eb77086f8812d" ma:index="29" nillable="true" ma:taxonomy="true" ma:internalName="f882cf6813e14613939eb77086f8812d" ma:taxonomyFieldName="Type_x0020_of_x0020_File0" ma:displayName="Type of File" ma:readOnly="false" ma:default="" ma:fieldId="{f882cf68-13e1-4613-939e-b77086f8812d}" ma:sspId="52a8969e-8a4a-4df2-8394-c5dd3a88a9b5" ma:termSetId="46fc135b-ee5f-4ec0-9ddd-8689d9b981e2" ma:anchorId="00000000-0000-0000-0000-000000000000" ma:open="false" ma:isKeyword="false">
      <xsd:complexType>
        <xsd:sequence>
          <xsd:element ref="pc:Terms" minOccurs="0" maxOccurs="1"/>
        </xsd:sequence>
      </xsd:complexType>
    </xsd:element>
    <xsd:element name="Technology" ma:index="30" nillable="true" ma:displayName="Technology" ma:hidden="true" ma:internalName="Technology" ma:readOnly="false">
      <xsd:simpleType>
        <xsd:restriction base="dms:Text">
          <xsd:maxLength value="255"/>
        </xsd:restriction>
      </xsd:simpleType>
    </xsd:element>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element name="MediaServiceAutoTags" ma:index="33" nillable="true" ma:displayName="Tags" ma:hidden="true" ma:internalName="MediaServiceAutoTags" ma:readOnly="true">
      <xsd:simpleType>
        <xsd:restriction base="dms:Text"/>
      </xsd:simpleType>
    </xsd:element>
    <xsd:element name="Owner" ma:index="34" nillable="true" ma:displayName="Owner" ma:description="Contact person for this document."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3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ac1670-d56c-4ffb-9751-a12f357adf9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acf8e6c5-63a4-4218-80a6-9ae506e3f933}" ma:internalName="TaxCatchAll" ma:readOnly="false" ma:showField="CatchAllData" ma:web="53ac1670-d56c-4ffb-9751-a12f357adf99">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A0CB6D-8701-4A94-8BDA-797F36408334}">
  <ds:schemaRefs>
    <ds:schemaRef ds:uri="53ac1670-d56c-4ffb-9751-a12f357adf99"/>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 ds:uri="http://purl.org/dc/terms/"/>
    <ds:schemaRef ds:uri="http://purl.org/dc/elements/1.1/"/>
    <ds:schemaRef ds:uri="ac42eeac-ae8c-4483-b937-b0ab4b55585b"/>
    <ds:schemaRef ds:uri="http://schemas.microsoft.com/office/2006/metadata/properties"/>
  </ds:schemaRefs>
</ds:datastoreItem>
</file>

<file path=customXml/itemProps2.xml><?xml version="1.0" encoding="utf-8"?>
<ds:datastoreItem xmlns:ds="http://schemas.openxmlformats.org/officeDocument/2006/customXml" ds:itemID="{7C438A6A-5625-4181-87B5-EBC9F6640022}">
  <ds:schemaRefs>
    <ds:schemaRef ds:uri="53ac1670-d56c-4ffb-9751-a12f357adf99"/>
    <ds:schemaRef ds:uri="ac42eeac-ae8c-4483-b937-b0ab4b55585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39E88DB-6E6F-4F0E-BF93-F23D359A56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Theme1-ppt</Template>
  <TotalTime>27</TotalTime>
  <Words>2207</Words>
  <Application>Microsoft Office PowerPoint</Application>
  <PresentationFormat>Widescreen</PresentationFormat>
  <Paragraphs>148</Paragraphs>
  <Slides>21</Slides>
  <Notes>9</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No logo slide</vt:lpstr>
      <vt:lpstr>PowerPoint Presentation</vt:lpstr>
      <vt:lpstr>PowerPoint Presentation</vt:lpstr>
      <vt:lpstr>Welcome</vt:lpstr>
      <vt:lpstr>Your Team Champions</vt:lpstr>
      <vt:lpstr>Misson Moment</vt:lpstr>
      <vt:lpstr>Susan G. Komen Staff Partner</vt:lpstr>
      <vt:lpstr>PowerPoint Presentation</vt:lpstr>
      <vt:lpstr>PowerPoint Presentation</vt:lpstr>
      <vt:lpstr>Our Strategic Imperatives</vt:lpstr>
      <vt:lpstr>PowerPoint Presentation</vt:lpstr>
      <vt:lpstr>PowerPoint Presentation</vt:lpstr>
      <vt:lpstr>Our Team Goal</vt:lpstr>
      <vt:lpstr>PowerPoint Presentation</vt:lpstr>
      <vt:lpstr>PowerPoint Presentation</vt:lpstr>
      <vt:lpstr>Company Motivators and Incentives</vt:lpstr>
      <vt:lpstr>Fundraising in 5 Easy Steps</vt:lpstr>
      <vt:lpstr>Fundraising Recognition</vt:lpstr>
      <vt:lpstr>Fundraising Tools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Creative Services</dc:creator>
  <cp:lastModifiedBy>Baughman, Bruce</cp:lastModifiedBy>
  <cp:revision>4</cp:revision>
  <dcterms:created xsi:type="dcterms:W3CDTF">2023-03-30T16:25:10Z</dcterms:created>
  <dcterms:modified xsi:type="dcterms:W3CDTF">2025-02-27T15:02:34Z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a887921-5d4d-4001-aa28-806da089b0b5_Enabled">
    <vt:lpwstr>true</vt:lpwstr>
  </property>
  <property fmtid="{D5CDD505-2E9C-101B-9397-08002B2CF9AE}" pid="3" name="MSIP_Label_9a887921-5d4d-4001-aa28-806da089b0b5_SetDate">
    <vt:lpwstr>2023-04-05T20:05:56Z</vt:lpwstr>
  </property>
  <property fmtid="{D5CDD505-2E9C-101B-9397-08002B2CF9AE}" pid="4" name="MSIP_Label_9a887921-5d4d-4001-aa28-806da089b0b5_Method">
    <vt:lpwstr>Standard</vt:lpwstr>
  </property>
  <property fmtid="{D5CDD505-2E9C-101B-9397-08002B2CF9AE}" pid="5" name="MSIP_Label_9a887921-5d4d-4001-aa28-806da089b0b5_Name">
    <vt:lpwstr>General</vt:lpwstr>
  </property>
  <property fmtid="{D5CDD505-2E9C-101B-9397-08002B2CF9AE}" pid="6" name="MSIP_Label_9a887921-5d4d-4001-aa28-806da089b0b5_SiteId">
    <vt:lpwstr>de3fc00f-6f36-41e3-86ef-755c2ac1291f</vt:lpwstr>
  </property>
  <property fmtid="{D5CDD505-2E9C-101B-9397-08002B2CF9AE}" pid="7" name="MSIP_Label_9a887921-5d4d-4001-aa28-806da089b0b5_ActionId">
    <vt:lpwstr>a6a4e9ec-ab15-4f94-ae57-39797a5f0062</vt:lpwstr>
  </property>
  <property fmtid="{D5CDD505-2E9C-101B-9397-08002B2CF9AE}" pid="8" name="MSIP_Label_9a887921-5d4d-4001-aa28-806da089b0b5_ContentBits">
    <vt:lpwstr>0</vt:lpwstr>
  </property>
  <property fmtid="{D5CDD505-2E9C-101B-9397-08002B2CF9AE}" pid="9" name="MediaServiceImageTags">
    <vt:lpwstr/>
  </property>
  <property fmtid="{D5CDD505-2E9C-101B-9397-08002B2CF9AE}" pid="10" name="ContentTypeId">
    <vt:lpwstr>0x01010053BAB29EDD915E4CAD93BA1C935D17D8</vt:lpwstr>
  </property>
  <property fmtid="{D5CDD505-2E9C-101B-9397-08002B2CF9AE}" pid="11" name="Type of File0">
    <vt:lpwstr>22;#Template|f518963a-7d26-4077-ad5e-3749fa709bd9</vt:lpwstr>
  </property>
  <property fmtid="{D5CDD505-2E9C-101B-9397-08002B2CF9AE}" pid="12" name="Dept Owner">
    <vt:lpwstr>6;#Marcom|3dadc6d3-2376-44bb-aa06-f5f325994b4f</vt:lpwstr>
  </property>
</Properties>
</file>